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m4v" ContentType="video/mp4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66"/>
  </p:notesMasterIdLst>
  <p:handoutMasterIdLst>
    <p:handoutMasterId r:id="rId67"/>
  </p:handoutMasterIdLst>
  <p:sldIdLst>
    <p:sldId id="264" r:id="rId5"/>
    <p:sldId id="356" r:id="rId6"/>
    <p:sldId id="357" r:id="rId7"/>
    <p:sldId id="289" r:id="rId8"/>
    <p:sldId id="352" r:id="rId9"/>
    <p:sldId id="359" r:id="rId10"/>
    <p:sldId id="360" r:id="rId11"/>
    <p:sldId id="358" r:id="rId12"/>
    <p:sldId id="362" r:id="rId13"/>
    <p:sldId id="295" r:id="rId14"/>
    <p:sldId id="297" r:id="rId15"/>
    <p:sldId id="299" r:id="rId16"/>
    <p:sldId id="341" r:id="rId17"/>
    <p:sldId id="363" r:id="rId18"/>
    <p:sldId id="282" r:id="rId19"/>
    <p:sldId id="365" r:id="rId20"/>
    <p:sldId id="312" r:id="rId21"/>
    <p:sldId id="380" r:id="rId22"/>
    <p:sldId id="344" r:id="rId23"/>
    <p:sldId id="311" r:id="rId24"/>
    <p:sldId id="370" r:id="rId25"/>
    <p:sldId id="367" r:id="rId26"/>
    <p:sldId id="368" r:id="rId27"/>
    <p:sldId id="307" r:id="rId28"/>
    <p:sldId id="345" r:id="rId29"/>
    <p:sldId id="371" r:id="rId30"/>
    <p:sldId id="385" r:id="rId31"/>
    <p:sldId id="386" r:id="rId32"/>
    <p:sldId id="310" r:id="rId33"/>
    <p:sldId id="372" r:id="rId34"/>
    <p:sldId id="373" r:id="rId35"/>
    <p:sldId id="317" r:id="rId36"/>
    <p:sldId id="321" r:id="rId37"/>
    <p:sldId id="319" r:id="rId38"/>
    <p:sldId id="374" r:id="rId39"/>
    <p:sldId id="283" r:id="rId40"/>
    <p:sldId id="375" r:id="rId41"/>
    <p:sldId id="379" r:id="rId42"/>
    <p:sldId id="323" r:id="rId43"/>
    <p:sldId id="376" r:id="rId44"/>
    <p:sldId id="382" r:id="rId45"/>
    <p:sldId id="325" r:id="rId46"/>
    <p:sldId id="350" r:id="rId47"/>
    <p:sldId id="343" r:id="rId48"/>
    <p:sldId id="377" r:id="rId49"/>
    <p:sldId id="328" r:id="rId50"/>
    <p:sldId id="349" r:id="rId51"/>
    <p:sldId id="330" r:id="rId52"/>
    <p:sldId id="383" r:id="rId53"/>
    <p:sldId id="329" r:id="rId54"/>
    <p:sldId id="332" r:id="rId55"/>
    <p:sldId id="333" r:id="rId56"/>
    <p:sldId id="378" r:id="rId57"/>
    <p:sldId id="384" r:id="rId58"/>
    <p:sldId id="335" r:id="rId59"/>
    <p:sldId id="336" r:id="rId60"/>
    <p:sldId id="337" r:id="rId61"/>
    <p:sldId id="338" r:id="rId62"/>
    <p:sldId id="339" r:id="rId63"/>
    <p:sldId id="293" r:id="rId64"/>
    <p:sldId id="340" r:id="rId6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A8C"/>
    <a:srgbClr val="FFFFFF"/>
    <a:srgbClr val="FFFF00"/>
    <a:srgbClr val="EB7948"/>
    <a:srgbClr val="FFC000"/>
    <a:srgbClr val="1985CB"/>
    <a:srgbClr val="79B727"/>
    <a:srgbClr val="92D050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9" autoAdjust="0"/>
    <p:restoredTop sz="87166" autoAdjust="0"/>
  </p:normalViewPr>
  <p:slideViewPr>
    <p:cSldViewPr showGuides="1">
      <p:cViewPr varScale="1">
        <p:scale>
          <a:sx n="92" d="100"/>
          <a:sy n="92" d="100"/>
        </p:scale>
        <p:origin x="1398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Gaussian filter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2.5000000000000001E-2</c:v>
                </c:pt>
                <c:pt idx="1">
                  <c:v>0.05</c:v>
                </c:pt>
                <c:pt idx="2">
                  <c:v>7.4999999999999997E-2</c:v>
                </c:pt>
                <c:pt idx="3">
                  <c:v>0.1</c:v>
                </c:pt>
                <c:pt idx="4">
                  <c:v>0.125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25.66</c:v>
                </c:pt>
                <c:pt idx="1">
                  <c:v>24.58</c:v>
                </c:pt>
                <c:pt idx="2">
                  <c:v>23.85</c:v>
                </c:pt>
                <c:pt idx="3">
                  <c:v>23.29</c:v>
                </c:pt>
                <c:pt idx="4">
                  <c:v>22.83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79-43ED-B2FC-3E3C5AFDC3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NLM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2.5000000000000001E-2</c:v>
                </c:pt>
                <c:pt idx="1">
                  <c:v>0.05</c:v>
                </c:pt>
                <c:pt idx="2">
                  <c:v>7.4999999999999997E-2</c:v>
                </c:pt>
                <c:pt idx="3">
                  <c:v>0.1</c:v>
                </c:pt>
                <c:pt idx="4">
                  <c:v>0.125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25.72</c:v>
                </c:pt>
                <c:pt idx="1">
                  <c:v>24.56</c:v>
                </c:pt>
                <c:pt idx="2">
                  <c:v>23.77</c:v>
                </c:pt>
                <c:pt idx="3">
                  <c:v>23.18</c:v>
                </c:pt>
                <c:pt idx="4">
                  <c:v>22.7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79-43ED-B2FC-3E3C5AFDC3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NLM-SC (proposed)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2.5000000000000001E-2</c:v>
                </c:pt>
                <c:pt idx="1">
                  <c:v>0.05</c:v>
                </c:pt>
                <c:pt idx="2">
                  <c:v>7.4999999999999997E-2</c:v>
                </c:pt>
                <c:pt idx="3">
                  <c:v>0.1</c:v>
                </c:pt>
                <c:pt idx="4">
                  <c:v>0.125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25.98</c:v>
                </c:pt>
                <c:pt idx="1">
                  <c:v>25.02</c:v>
                </c:pt>
                <c:pt idx="2">
                  <c:v>24.15</c:v>
                </c:pt>
                <c:pt idx="3">
                  <c:v>23.49</c:v>
                </c:pt>
                <c:pt idx="4">
                  <c:v>22.86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79-43ED-B2FC-3E3C5AFDC3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186160"/>
        <c:axId val="657270128"/>
      </c:barChart>
      <c:catAx>
        <c:axId val="67018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657270128"/>
        <c:crosses val="autoZero"/>
        <c:auto val="1"/>
        <c:lblAlgn val="ctr"/>
        <c:lblOffset val="100"/>
        <c:noMultiLvlLbl val="0"/>
      </c:catAx>
      <c:valAx>
        <c:axId val="657270128"/>
        <c:scaling>
          <c:orientation val="minMax"/>
          <c:max val="26"/>
          <c:min val="2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67018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8833870204597964"/>
          <c:y val="8.4484337790804179E-2"/>
          <c:w val="0.29512819046431815"/>
          <c:h val="0.237389694967500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Gaussian filter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2.5000000000000001E-2</c:v>
                </c:pt>
                <c:pt idx="1">
                  <c:v>0.05</c:v>
                </c:pt>
                <c:pt idx="2">
                  <c:v>7.4999999999999997E-2</c:v>
                </c:pt>
                <c:pt idx="3">
                  <c:v>0.1</c:v>
                </c:pt>
                <c:pt idx="4">
                  <c:v>0.125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25.66</c:v>
                </c:pt>
                <c:pt idx="1">
                  <c:v>24.58</c:v>
                </c:pt>
                <c:pt idx="2">
                  <c:v>23.85</c:v>
                </c:pt>
                <c:pt idx="3">
                  <c:v>23.29</c:v>
                </c:pt>
                <c:pt idx="4">
                  <c:v>22.83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79-43ED-B2FC-3E3C5AFDC3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NLM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2.5000000000000001E-2</c:v>
                </c:pt>
                <c:pt idx="1">
                  <c:v>0.05</c:v>
                </c:pt>
                <c:pt idx="2">
                  <c:v>7.4999999999999997E-2</c:v>
                </c:pt>
                <c:pt idx="3">
                  <c:v>0.1</c:v>
                </c:pt>
                <c:pt idx="4">
                  <c:v>0.125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25.72</c:v>
                </c:pt>
                <c:pt idx="1">
                  <c:v>24.56</c:v>
                </c:pt>
                <c:pt idx="2">
                  <c:v>23.77</c:v>
                </c:pt>
                <c:pt idx="3">
                  <c:v>23.18</c:v>
                </c:pt>
                <c:pt idx="4">
                  <c:v>22.7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79-43ED-B2FC-3E3C5AFDC3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NLM-SC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2.5000000000000001E-2</c:v>
                </c:pt>
                <c:pt idx="1">
                  <c:v>0.05</c:v>
                </c:pt>
                <c:pt idx="2">
                  <c:v>7.4999999999999997E-2</c:v>
                </c:pt>
                <c:pt idx="3">
                  <c:v>0.1</c:v>
                </c:pt>
                <c:pt idx="4">
                  <c:v>0.125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25.98</c:v>
                </c:pt>
                <c:pt idx="1">
                  <c:v>25.02</c:v>
                </c:pt>
                <c:pt idx="2">
                  <c:v>24.15</c:v>
                </c:pt>
                <c:pt idx="3">
                  <c:v>23.49</c:v>
                </c:pt>
                <c:pt idx="4">
                  <c:v>22.86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79-43ED-B2FC-3E3C5AFDC3E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PV-DEC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2.5000000000000001E-2</c:v>
                </c:pt>
                <c:pt idx="1">
                  <c:v>0.05</c:v>
                </c:pt>
                <c:pt idx="2">
                  <c:v>7.4999999999999997E-2</c:v>
                </c:pt>
                <c:pt idx="3">
                  <c:v>0.1</c:v>
                </c:pt>
                <c:pt idx="4">
                  <c:v>0.125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27.46</c:v>
                </c:pt>
                <c:pt idx="1">
                  <c:v>25.98</c:v>
                </c:pt>
                <c:pt idx="2">
                  <c:v>24.66</c:v>
                </c:pt>
                <c:pt idx="3">
                  <c:v>23.82</c:v>
                </c:pt>
                <c:pt idx="4">
                  <c:v>23.45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2F-4CD8-82AE-C018747966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186160"/>
        <c:axId val="657270128"/>
      </c:barChart>
      <c:catAx>
        <c:axId val="67018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657270128"/>
        <c:crosses val="autoZero"/>
        <c:auto val="1"/>
        <c:lblAlgn val="ctr"/>
        <c:lblOffset val="100"/>
        <c:noMultiLvlLbl val="0"/>
      </c:catAx>
      <c:valAx>
        <c:axId val="657270128"/>
        <c:scaling>
          <c:orientation val="minMax"/>
          <c:max val="27.5"/>
          <c:min val="2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67018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97908397531913"/>
          <c:y val="3.9025294094114336E-2"/>
          <c:w val="0.21994768584174199"/>
          <c:h val="0.31651959329000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7/1/2019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7/1/2019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Mr. Chairman for the kind</a:t>
            </a:r>
            <a:r>
              <a:rPr lang="en-US" baseline="0" dirty="0" smtClean="0"/>
              <a:t> introduction. Dear members of the examination board, dear colleagues, friends and family. I would like to welcome you and thank you for coming.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964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31E03-8A0E-4401-9E61-16DA21F5E27F}" type="datetime1">
              <a:rPr lang="en-US" smtClean="0"/>
              <a:t>7/1/2019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089E-7AFD-49D9-B612-A2040C5D0109}" type="datetime1">
              <a:rPr lang="en-US" smtClean="0"/>
              <a:t>7/1/2019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BA45-1984-4166-9E69-D08FDB563D1A}" type="datetime1">
              <a:rPr lang="en-US" smtClean="0"/>
              <a:t>7/1/2019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0B0D-0A60-41F0-AE91-C2EA0E6AAC19}" type="datetime1">
              <a:rPr lang="en-US" smtClean="0"/>
              <a:t>7/1/2019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25B9-9D1C-499B-8F80-88EEBC65883B}" type="datetime1">
              <a:rPr lang="en-US" smtClean="0"/>
              <a:t>7/1/2019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DEEA-935B-44E6-B2C1-7769E98890D0}" type="datetime1">
              <a:rPr lang="en-US" smtClean="0"/>
              <a:t>7/1/2019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816D4-63EA-451A-9AD9-97AC59DC06CB}" type="datetime1">
              <a:rPr lang="en-US" smtClean="0"/>
              <a:t>7/1/2019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E871-964F-449F-85E8-5C6FAA4F79FE}" type="datetime1">
              <a:rPr lang="en-US" smtClean="0"/>
              <a:t>7/1/2019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8A4D-818B-4533-AE13-C4BAF28CD612}" type="datetime1">
              <a:rPr lang="en-US" smtClean="0"/>
              <a:t>7/1/2019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E472D7C-033F-4F69-8F41-8CA8E8DD4C21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microsoft.com/office/2007/relationships/hdphoto" Target="../media/hdphoto9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microsoft.com/office/2007/relationships/hdphoto" Target="../media/hdphoto8.wdp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10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11.wdp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2.wdp"/><Relationship Id="rId7" Type="http://schemas.microsoft.com/office/2007/relationships/hdphoto" Target="../media/hdphoto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13.wdp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microsoft.com/office/2007/relationships/hdphoto" Target="../media/hdphoto1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63.png"/><Relationship Id="rId7" Type="http://schemas.openxmlformats.org/officeDocument/2006/relationships/image" Target="../media/image65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75.pn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microsoft.com/office/2007/relationships/hdphoto" Target="../media/hdphoto15.wdp"/><Relationship Id="rId9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microsoft.com/office/2007/relationships/hdphoto" Target="../media/hdphoto18.wdp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microsoft.com/office/2007/relationships/media" Target="../media/media5.avi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0.png"/><Relationship Id="rId4" Type="http://schemas.openxmlformats.org/officeDocument/2006/relationships/video" Target="../media/media5.avi"/><Relationship Id="rId9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7" Type="http://schemas.openxmlformats.org/officeDocument/2006/relationships/image" Target="../media/image10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24.wdp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microsoft.com/office/2007/relationships/hdphoto" Target="../media/hdphoto30.wdp"/><Relationship Id="rId3" Type="http://schemas.microsoft.com/office/2007/relationships/hdphoto" Target="../media/hdphoto25.wdp"/><Relationship Id="rId7" Type="http://schemas.microsoft.com/office/2007/relationships/hdphoto" Target="../media/hdphoto27.wdp"/><Relationship Id="rId12" Type="http://schemas.openxmlformats.org/officeDocument/2006/relationships/image" Target="../media/image126.png"/><Relationship Id="rId17" Type="http://schemas.microsoft.com/office/2007/relationships/hdphoto" Target="../media/hdphoto32.wdp"/><Relationship Id="rId2" Type="http://schemas.openxmlformats.org/officeDocument/2006/relationships/image" Target="../media/image121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microsoft.com/office/2007/relationships/hdphoto" Target="../media/hdphoto29.wdp"/><Relationship Id="rId5" Type="http://schemas.microsoft.com/office/2007/relationships/hdphoto" Target="../media/hdphoto26.wdp"/><Relationship Id="rId15" Type="http://schemas.microsoft.com/office/2007/relationships/hdphoto" Target="../media/hdphoto31.wdp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microsoft.com/office/2007/relationships/hdphoto" Target="../media/hdphoto28.wdp"/><Relationship Id="rId1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4v"/><Relationship Id="rId1" Type="http://schemas.microsoft.com/office/2007/relationships/media" Target="../media/media6.m4v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7" Type="http://schemas.openxmlformats.org/officeDocument/2006/relationships/image" Target="../media/image10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24.wdp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580.png"/><Relationship Id="rId7" Type="http://schemas.openxmlformats.org/officeDocument/2006/relationships/image" Target="../media/image133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7" Type="http://schemas.openxmlformats.org/officeDocument/2006/relationships/image" Target="../media/image10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microsoft.com/office/2007/relationships/hdphoto" Target="../media/hdphoto24.wdp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33.wdp"/><Relationship Id="rId7" Type="http://schemas.openxmlformats.org/officeDocument/2006/relationships/image" Target="../media/image14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4.wdp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microsoft.com/office/2007/relationships/hdphoto" Target="../media/hdphoto35.wdp"/><Relationship Id="rId4" Type="http://schemas.openxmlformats.org/officeDocument/2006/relationships/image" Target="../media/image1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4v"/><Relationship Id="rId1" Type="http://schemas.microsoft.com/office/2007/relationships/media" Target="../media/media7.m4v"/><Relationship Id="rId4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12" Type="http://schemas.openxmlformats.org/officeDocument/2006/relationships/image" Target="../media/image13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11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87.png"/><Relationship Id="rId4" Type="http://schemas.openxmlformats.org/officeDocument/2006/relationships/image" Target="../media/image162.png"/><Relationship Id="rId9" Type="http://schemas.microsoft.com/office/2007/relationships/hdphoto" Target="../media/hdphoto2.wdp"/><Relationship Id="rId14" Type="http://schemas.openxmlformats.org/officeDocument/2006/relationships/image" Target="../media/image1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Segmentation of 3D Electron Microscopy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Joris Roels</a:t>
            </a:r>
            <a:endParaRPr lang="en-US" dirty="0"/>
          </a:p>
        </p:txBody>
      </p:sp>
      <p:pic>
        <p:nvPicPr>
          <p:cNvPr id="4" name="Logo E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5744855"/>
            <a:ext cx="1390872" cy="1113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31" y="5952212"/>
            <a:ext cx="1104781" cy="600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26" y="5943599"/>
            <a:ext cx="1734601" cy="663231"/>
          </a:xfrm>
          <a:prstGeom prst="rect">
            <a:avLst/>
          </a:prstGeom>
        </p:spPr>
      </p:pic>
      <p:pic>
        <p:nvPicPr>
          <p:cNvPr id="7" name="Picture 4" descr="Image result for embl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79" y="5941557"/>
            <a:ext cx="1483293" cy="63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university of heidelber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15" y="5943600"/>
            <a:ext cx="1224180" cy="64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high resolution imaging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10</a:t>
            </a:fld>
            <a:endParaRPr lang="nl-BE"/>
          </a:p>
        </p:txBody>
      </p:sp>
      <p:pic>
        <p:nvPicPr>
          <p:cNvPr id="5122" name="Picture 2" descr="http://www.boruhealthmachine.org/wp-content/uploads/2017/11/what-is-meant-by-the-resolving-power-of-a-microscope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6" y="1559960"/>
            <a:ext cx="7742274" cy="516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itochondria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3" b="93750" l="5615" r="934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16" t="5850" r="8592" b="13957"/>
          <a:stretch/>
        </p:blipFill>
        <p:spPr bwMode="auto">
          <a:xfrm>
            <a:off x="9828212" y="159341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endoplasmic reticulum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50" b="93125" l="7806" r="805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693" r="19695" b="5737"/>
          <a:stretch/>
        </p:blipFill>
        <p:spPr bwMode="auto">
          <a:xfrm>
            <a:off x="9545920" y="3892267"/>
            <a:ext cx="1936183" cy="13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5124" idx="1"/>
          </p:cNvCxnSpPr>
          <p:nvPr/>
        </p:nvCxnSpPr>
        <p:spPr>
          <a:xfrm flipH="1">
            <a:off x="5484812" y="2279219"/>
            <a:ext cx="434340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008812" y="3542138"/>
            <a:ext cx="2537108" cy="801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734599" y="2868843"/>
                <a:ext cx="16850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Mitochondria</a:t>
                </a:r>
              </a:p>
              <a:p>
                <a:pPr algn="ctr"/>
                <a:r>
                  <a:rPr lang="en-US" sz="1800" dirty="0" smtClean="0"/>
                  <a:t>(0.5 – 10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BE" sz="1800" dirty="0" smtClean="0"/>
                  <a:t>m)</a:t>
                </a:r>
                <a:endParaRPr lang="nl-BE" sz="1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599" y="2868843"/>
                <a:ext cx="1685077" cy="646331"/>
              </a:xfrm>
              <a:prstGeom prst="rect">
                <a:avLst/>
              </a:prstGeom>
              <a:blipFill>
                <a:blip r:embed="rId7"/>
                <a:stretch>
                  <a:fillRect l="-3261" t="-5660" r="-3261" b="-1415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9904355" y="5175740"/>
            <a:ext cx="1532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ER sheets</a:t>
            </a:r>
          </a:p>
          <a:p>
            <a:pPr algn="ctr"/>
            <a:r>
              <a:rPr lang="en-US" sz="1800" dirty="0" smtClean="0"/>
              <a:t>(10 – 50 nm)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6444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EM imaging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5" name="3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43" t="6486" r="2759" b="7110"/>
          <a:stretch/>
        </p:blipFill>
        <p:spPr>
          <a:xfrm>
            <a:off x="5789612" y="3219138"/>
            <a:ext cx="4648200" cy="3217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3109770"/>
            <a:ext cx="4180969" cy="3500069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436812" y="1625647"/>
            <a:ext cx="33528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2D imaging with an electron beam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469858" y="1631132"/>
            <a:ext cx="33528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Sectioning with a diamond knife</a:t>
            </a:r>
            <a:endParaRPr lang="nl-BE" dirty="0"/>
          </a:p>
        </p:txBody>
      </p:sp>
      <p:sp>
        <p:nvSpPr>
          <p:cNvPr id="17" name="Curved Down Arrow 16"/>
          <p:cNvSpPr/>
          <p:nvPr/>
        </p:nvSpPr>
        <p:spPr>
          <a:xfrm>
            <a:off x="5253435" y="1406510"/>
            <a:ext cx="1752600" cy="452960"/>
          </a:xfrm>
          <a:prstGeom prst="curvedDownArrow">
            <a:avLst>
              <a:gd name="adj1" fmla="val 30520"/>
              <a:gd name="adj2" fmla="val 89567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8" name="Curved Down Arrow 17"/>
          <p:cNvSpPr/>
          <p:nvPr/>
        </p:nvSpPr>
        <p:spPr>
          <a:xfrm rot="10800000">
            <a:off x="5103812" y="2606388"/>
            <a:ext cx="1752600" cy="452960"/>
          </a:xfrm>
          <a:prstGeom prst="curvedDownArrow">
            <a:avLst>
              <a:gd name="adj1" fmla="val 30520"/>
              <a:gd name="adj2" fmla="val 89567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2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d/d2/HeLa-IV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209800"/>
            <a:ext cx="1955826" cy="14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EM data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HeLa cell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12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2903538"/>
            <a:ext cx="3944553" cy="3657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875212" y="2979738"/>
            <a:ext cx="990600" cy="906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hel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49713" y="1701800"/>
            <a:ext cx="4669099" cy="473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3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Degradations in EM imaging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29" y="2732229"/>
            <a:ext cx="3579806" cy="3439971"/>
          </a:xfrm>
          <a:prstGeom prst="rect">
            <a:avLst/>
          </a:prstGeom>
          <a:ln w="76200">
            <a:solidFill>
              <a:srgbClr val="FFD200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1115721" y="2732229"/>
            <a:ext cx="3593790" cy="3439971"/>
            <a:chOff x="4918013" y="3428999"/>
            <a:chExt cx="3184520" cy="3048219"/>
          </a:xfrm>
        </p:grpSpPr>
        <p:pic>
          <p:nvPicPr>
            <p:cNvPr id="8" name="Content Placeholder 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013" y="3428999"/>
              <a:ext cx="3184520" cy="304821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245827" y="5094236"/>
              <a:ext cx="868680" cy="798853"/>
            </a:xfrm>
            <a:prstGeom prst="rect">
              <a:avLst/>
            </a:prstGeom>
            <a:noFill/>
            <a:ln w="57150">
              <a:solidFill>
                <a:srgbClr val="FFD2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195986" y="1900535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Noise</a:t>
            </a:r>
            <a:endParaRPr lang="nl-BE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752011" y="5051334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Blur</a:t>
            </a:r>
            <a:endParaRPr lang="nl-BE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61012" y="2362200"/>
            <a:ext cx="838200" cy="14478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2" idx="1"/>
          </p:cNvCxnSpPr>
          <p:nvPr/>
        </p:nvCxnSpPr>
        <p:spPr>
          <a:xfrm flipV="1">
            <a:off x="6399212" y="5282167"/>
            <a:ext cx="3352799" cy="23083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320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 to 3D electron microscopy (EM)</a:t>
            </a:r>
          </a:p>
          <a:p>
            <a:r>
              <a:rPr lang="en-US" dirty="0"/>
              <a:t>Image restoration in 3D EM</a:t>
            </a:r>
          </a:p>
          <a:p>
            <a:pPr lvl="1"/>
            <a:r>
              <a:rPr lang="en-US" dirty="0"/>
              <a:t>Noise &amp; blur analysis</a:t>
            </a:r>
          </a:p>
          <a:p>
            <a:pPr lvl="1"/>
            <a:r>
              <a:rPr lang="en-US" dirty="0"/>
              <a:t>NLM-SC</a:t>
            </a:r>
          </a:p>
          <a:p>
            <a:pPr lvl="1"/>
            <a:r>
              <a:rPr lang="en-US" dirty="0"/>
              <a:t>PV-DEC</a:t>
            </a:r>
          </a:p>
          <a:p>
            <a:pPr lvl="1"/>
            <a:r>
              <a:rPr lang="en-US" dirty="0"/>
              <a:t>Image restoration in practice: </a:t>
            </a:r>
            <a:r>
              <a:rPr lang="en-US" dirty="0" err="1"/>
              <a:t>DenoisEM</a:t>
            </a:r>
            <a:endParaRPr lang="en-US" dirty="0"/>
          </a:p>
          <a:p>
            <a:r>
              <a:rPr lang="en-US" dirty="0"/>
              <a:t>Image segmentation in 3D EM</a:t>
            </a:r>
          </a:p>
          <a:p>
            <a:pPr lvl="1"/>
            <a:r>
              <a:rPr lang="en-US" dirty="0"/>
              <a:t>Ensemble networks</a:t>
            </a:r>
          </a:p>
          <a:p>
            <a:pPr lvl="1"/>
            <a:r>
              <a:rPr lang="en-US" dirty="0"/>
              <a:t>Towards less expert intervention: weak annotations</a:t>
            </a:r>
          </a:p>
          <a:p>
            <a:pPr lvl="1"/>
            <a:r>
              <a:rPr lang="en-US" dirty="0"/>
              <a:t>Segmentation of new data: domain adaptation</a:t>
            </a:r>
          </a:p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14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156" y="2127803"/>
            <a:ext cx="1923497" cy="1923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127803"/>
            <a:ext cx="1923497" cy="1923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4165600"/>
            <a:ext cx="2997441" cy="20873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9371012" y="2933700"/>
            <a:ext cx="609600" cy="301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3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restoration in 3D EM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529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image restoration: how it is currently done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Gaussian filter: 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Average pixels locally to </a:t>
            </a:r>
            <a:r>
              <a:rPr lang="en-US" dirty="0" err="1" smtClean="0">
                <a:sym typeface="Wingdings" panose="05000000000000000000" pitchFamily="2" charset="2"/>
              </a:rPr>
              <a:t>denoise</a:t>
            </a:r>
            <a:r>
              <a:rPr lang="en-US" dirty="0" smtClean="0">
                <a:sym typeface="Wingdings" panose="05000000000000000000" pitchFamily="2" charset="2"/>
              </a:rPr>
              <a:t> the reference pixel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16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200400"/>
            <a:ext cx="2445738" cy="2350202"/>
          </a:xfrm>
          <a:prstGeom prst="rect">
            <a:avLst/>
          </a:prstGeom>
          <a:ln w="7620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49" y="3200398"/>
            <a:ext cx="2445351" cy="2350203"/>
          </a:xfrm>
          <a:prstGeom prst="rect">
            <a:avLst/>
          </a:prstGeom>
          <a:ln w="76200">
            <a:noFill/>
          </a:ln>
        </p:spPr>
      </p:pic>
      <p:sp>
        <p:nvSpPr>
          <p:cNvPr id="7" name="Right Arrow 6"/>
          <p:cNvSpPr/>
          <p:nvPr/>
        </p:nvSpPr>
        <p:spPr>
          <a:xfrm>
            <a:off x="4120549" y="4223099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xtBox 7"/>
          <p:cNvSpPr txBox="1"/>
          <p:nvPr/>
        </p:nvSpPr>
        <p:spPr>
          <a:xfrm>
            <a:off x="1562046" y="5550601"/>
            <a:ext cx="221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Acquired image</a:t>
            </a:r>
            <a:endParaRPr lang="nl-BE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990977" y="5550601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Restored image</a:t>
            </a:r>
            <a:endParaRPr lang="nl-BE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8334229" y="3657600"/>
            <a:ext cx="228600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Blur introduction along edges</a:t>
            </a:r>
            <a:endParaRPr lang="nl-B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Non-local means (NLM)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17</a:t>
            </a:fld>
            <a:endParaRPr lang="nl-BE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117309" y="1701800"/>
            <a:ext cx="5434303" cy="447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each pixel:</a:t>
            </a:r>
          </a:p>
          <a:p>
            <a:pPr marL="883845" lvl="1" indent="-457200">
              <a:buFont typeface="+mj-lt"/>
              <a:buAutoNum type="arabicPeriod"/>
            </a:pPr>
            <a:r>
              <a:rPr lang="en-US" dirty="0" smtClean="0"/>
              <a:t>Find</a:t>
            </a:r>
            <a:r>
              <a:rPr lang="en-US" dirty="0"/>
              <a:t> (non-local)</a:t>
            </a:r>
            <a:r>
              <a:rPr lang="en-US" dirty="0" smtClean="0"/>
              <a:t> similar regions</a:t>
            </a:r>
          </a:p>
          <a:p>
            <a:pPr marL="883845" lvl="1" indent="-457200">
              <a:buFont typeface="+mj-lt"/>
              <a:buAutoNum type="arabicPeriod"/>
            </a:pPr>
            <a:r>
              <a:rPr lang="en-US" dirty="0" smtClean="0"/>
              <a:t>Compute weights for each region:</a:t>
            </a:r>
            <a:endParaRPr lang="nl-BE" dirty="0" smtClean="0"/>
          </a:p>
          <a:p>
            <a:pPr marL="1310490" lvl="2" indent="-457200">
              <a:buFont typeface="+mj-lt"/>
              <a:buAutoNum type="arabicPeriod"/>
            </a:pPr>
            <a:r>
              <a:rPr lang="en-US" dirty="0" smtClean="0"/>
              <a:t>Similar region </a:t>
            </a:r>
            <a:r>
              <a:rPr lang="en-US" dirty="0" smtClean="0">
                <a:sym typeface="Wingdings" panose="05000000000000000000" pitchFamily="2" charset="2"/>
              </a:rPr>
              <a:t> high weight</a:t>
            </a:r>
          </a:p>
          <a:p>
            <a:pPr marL="1310490" lvl="2" indent="-4572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Dissimilar region  low weight</a:t>
            </a:r>
          </a:p>
          <a:p>
            <a:pPr marL="883845" lvl="1" indent="-4572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Restore pixel by weighted averaging</a:t>
            </a:r>
            <a:endParaRPr lang="en-US" dirty="0" smtClean="0"/>
          </a:p>
        </p:txBody>
      </p:sp>
      <p:pic>
        <p:nvPicPr>
          <p:cNvPr id="12" name="Content Placeholder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63" y="1701800"/>
            <a:ext cx="4470400" cy="44704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9980612" y="4953000"/>
            <a:ext cx="152400" cy="152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tangle 15"/>
          <p:cNvSpPr/>
          <p:nvPr/>
        </p:nvSpPr>
        <p:spPr>
          <a:xfrm>
            <a:off x="9561512" y="4533900"/>
            <a:ext cx="990600" cy="990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/>
          <p:cNvSpPr/>
          <p:nvPr/>
        </p:nvSpPr>
        <p:spPr>
          <a:xfrm>
            <a:off x="9922788" y="5181600"/>
            <a:ext cx="990600" cy="99060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/>
          <p:cNvSpPr/>
          <p:nvPr/>
        </p:nvSpPr>
        <p:spPr>
          <a:xfrm>
            <a:off x="8304212" y="3352800"/>
            <a:ext cx="990600" cy="99060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/>
          <p:cNvSpPr/>
          <p:nvPr/>
        </p:nvSpPr>
        <p:spPr>
          <a:xfrm>
            <a:off x="9203533" y="2120900"/>
            <a:ext cx="990600" cy="99060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9303532" y="2649835"/>
            <a:ext cx="79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0.05</a:t>
            </a:r>
            <a:endParaRPr lang="nl-BE" b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04211" y="3891260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0.35</a:t>
            </a:r>
            <a:endParaRPr lang="nl-BE" b="1" dirty="0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37222" y="5729585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0.60</a:t>
            </a:r>
            <a:endParaRPr lang="nl-BE" b="1" dirty="0">
              <a:solidFill>
                <a:srgbClr val="FFC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341888" y="560070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l 23"/>
          <p:cNvSpPr/>
          <p:nvPr/>
        </p:nvSpPr>
        <p:spPr>
          <a:xfrm>
            <a:off x="8723311" y="373886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l 24"/>
          <p:cNvSpPr/>
          <p:nvPr/>
        </p:nvSpPr>
        <p:spPr>
          <a:xfrm>
            <a:off x="9622633" y="254000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331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/>
      <p:bldP spid="21" grpId="1"/>
      <p:bldP spid="22" grpId="0"/>
      <p:bldP spid="22" grpId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NLM: results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18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14" y="1981200"/>
            <a:ext cx="3581400" cy="358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1232" y="5562600"/>
            <a:ext cx="279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Degraded image</a:t>
            </a:r>
            <a:endParaRPr lang="nl-B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88" y="1981200"/>
            <a:ext cx="3581400" cy="3581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64843" y="5562600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NLM</a:t>
            </a:r>
            <a:endParaRPr lang="nl-BE" dirty="0"/>
          </a:p>
        </p:txBody>
      </p:sp>
      <p:sp>
        <p:nvSpPr>
          <p:cNvPr id="20" name="Oval 19"/>
          <p:cNvSpPr/>
          <p:nvPr/>
        </p:nvSpPr>
        <p:spPr>
          <a:xfrm>
            <a:off x="5824514" y="2590800"/>
            <a:ext cx="659871" cy="6598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l 20"/>
          <p:cNvSpPr/>
          <p:nvPr/>
        </p:nvSpPr>
        <p:spPr>
          <a:xfrm>
            <a:off x="7881914" y="2667000"/>
            <a:ext cx="659871" cy="6598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l 21"/>
          <p:cNvSpPr/>
          <p:nvPr/>
        </p:nvSpPr>
        <p:spPr>
          <a:xfrm>
            <a:off x="6975137" y="4856651"/>
            <a:ext cx="659871" cy="6598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3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643" t="6486" r="2759" b="7110"/>
          <a:stretch/>
        </p:blipFill>
        <p:spPr>
          <a:xfrm>
            <a:off x="8445884" y="135721"/>
            <a:ext cx="3546608" cy="24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76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estimation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09" y="1701800"/>
            <a:ext cx="5510503" cy="447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Switch off the electron beam</a:t>
            </a:r>
            <a:r>
              <a:rPr lang="nl-BE" dirty="0" smtClean="0"/>
              <a:t> (</a:t>
            </a:r>
            <a:r>
              <a:rPr lang="nl-BE" i="1" dirty="0" smtClean="0"/>
              <a:t>“take a picture in a </a:t>
            </a:r>
            <a:r>
              <a:rPr lang="nl-BE" i="1" dirty="0" err="1" smtClean="0"/>
              <a:t>dark</a:t>
            </a:r>
            <a:r>
              <a:rPr lang="nl-BE" i="1" dirty="0" smtClean="0"/>
              <a:t> room”</a:t>
            </a:r>
            <a:r>
              <a:rPr lang="nl-BE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Noise signal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19</a:t>
            </a:fld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19" y="730692"/>
            <a:ext cx="2183144" cy="5396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730692"/>
            <a:ext cx="2183144" cy="539660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862919" y="3495446"/>
            <a:ext cx="774793" cy="304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46" y="3765101"/>
            <a:ext cx="2362200" cy="23622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213649" y="3765101"/>
            <a:ext cx="1905000" cy="116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correlation model</a:t>
            </a:r>
            <a:endParaRPr lang="nl-BE" dirty="0"/>
          </a:p>
        </p:txBody>
      </p:sp>
      <p:sp>
        <p:nvSpPr>
          <p:cNvPr id="12" name="Right Arrow 11"/>
          <p:cNvSpPr/>
          <p:nvPr/>
        </p:nvSpPr>
        <p:spPr>
          <a:xfrm>
            <a:off x="3345146" y="4196899"/>
            <a:ext cx="774793" cy="304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6" t="4113" r="1201" b="1739"/>
          <a:stretch/>
        </p:blipFill>
        <p:spPr>
          <a:xfrm>
            <a:off x="4382171" y="4997055"/>
            <a:ext cx="1564083" cy="15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9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2</a:t>
            </a:fld>
            <a:endParaRPr lang="nl-BE"/>
          </a:p>
        </p:txBody>
      </p:sp>
      <p:sp>
        <p:nvSpPr>
          <p:cNvPr id="5" name="TextBox 4"/>
          <p:cNvSpPr txBox="1"/>
          <p:nvPr/>
        </p:nvSpPr>
        <p:spPr>
          <a:xfrm>
            <a:off x="1" y="2209800"/>
            <a:ext cx="1218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2.09 million</a:t>
            </a:r>
          </a:p>
          <a:p>
            <a:pPr algn="ctr"/>
            <a:endParaRPr lang="en-US" sz="5400" b="1" dirty="0" smtClean="0"/>
          </a:p>
          <a:p>
            <a:pPr algn="ctr"/>
            <a:r>
              <a:rPr lang="en-US" sz="5400" b="1" dirty="0" smtClean="0"/>
              <a:t>1.76 million</a:t>
            </a:r>
            <a:endParaRPr lang="nl-BE" sz="5400" b="1" dirty="0"/>
          </a:p>
        </p:txBody>
      </p:sp>
    </p:spTree>
    <p:extLst>
      <p:ext uri="{BB962C8B-B14F-4D97-AF65-F5344CB8AC3E}">
        <p14:creationId xmlns:p14="http://schemas.microsoft.com/office/powerpoint/2010/main" val="95506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method: NLM-SC</a:t>
            </a:r>
            <a:endParaRPr lang="nl-B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Noise </a:t>
            </a:r>
            <a:r>
              <a:rPr lang="en-US" dirty="0" err="1" smtClean="0"/>
              <a:t>prewhitening</a:t>
            </a:r>
            <a:r>
              <a:rPr lang="en-US" dirty="0" smtClean="0"/>
              <a:t>: undo the 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weights on the </a:t>
            </a:r>
            <a:r>
              <a:rPr lang="en-US" dirty="0" err="1" smtClean="0"/>
              <a:t>prewhitened</a:t>
            </a:r>
            <a:r>
              <a:rPr lang="en-US" dirty="0" smtClean="0"/>
              <a:t> image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20</a:t>
            </a:fld>
            <a:endParaRPr lang="nl-B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2923885"/>
            <a:ext cx="3759491" cy="3759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68" y="2923885"/>
            <a:ext cx="3759491" cy="375949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994777" y="5663403"/>
            <a:ext cx="128190" cy="1281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10"/>
          <p:cNvSpPr/>
          <p:nvPr/>
        </p:nvSpPr>
        <p:spPr>
          <a:xfrm>
            <a:off x="8642254" y="5310880"/>
            <a:ext cx="833237" cy="8332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/>
          <p:cNvSpPr/>
          <p:nvPr/>
        </p:nvSpPr>
        <p:spPr>
          <a:xfrm>
            <a:off x="8946138" y="5855689"/>
            <a:ext cx="833237" cy="83323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7584684" y="4317406"/>
            <a:ext cx="833237" cy="83323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/>
          <p:cNvSpPr/>
          <p:nvPr/>
        </p:nvSpPr>
        <p:spPr>
          <a:xfrm>
            <a:off x="8341142" y="3281202"/>
            <a:ext cx="833237" cy="83323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xtBox 14"/>
          <p:cNvSpPr txBox="1"/>
          <p:nvPr/>
        </p:nvSpPr>
        <p:spPr>
          <a:xfrm>
            <a:off x="8412954" y="3726112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C000"/>
                </a:solidFill>
              </a:rPr>
              <a:t>0.10</a:t>
            </a:r>
            <a:endParaRPr lang="nl-BE" sz="2000" b="1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56497" y="4770328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C000"/>
                </a:solidFill>
              </a:rPr>
              <a:t>0.30</a:t>
            </a:r>
            <a:endParaRPr lang="nl-BE" sz="2000" b="1" dirty="0">
              <a:solidFill>
                <a:srgbClr val="FFC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30093" y="6316623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C000"/>
                </a:solidFill>
              </a:rPr>
              <a:t>0.70</a:t>
            </a:r>
            <a:endParaRPr lang="nl-BE" sz="2000" b="1" dirty="0">
              <a:solidFill>
                <a:srgbClr val="FFC000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688536" y="4575030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8" t="21916" r="21458" b="21690"/>
          <a:stretch/>
        </p:blipFill>
        <p:spPr>
          <a:xfrm>
            <a:off x="10497967" y="1066800"/>
            <a:ext cx="1553391" cy="15640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6" t="4113" r="1201" b="1739"/>
          <a:stretch/>
        </p:blipFill>
        <p:spPr>
          <a:xfrm>
            <a:off x="8880581" y="1066800"/>
            <a:ext cx="1564083" cy="1564083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9937916" y="2046684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Inversion</a:t>
            </a:r>
            <a:endParaRPr lang="nl-BE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9541612" y="240398"/>
            <a:ext cx="1905000" cy="116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correlation model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257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21" grpId="0" animBg="1"/>
      <p:bldP spid="23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method: NLM-SC</a:t>
            </a:r>
            <a:endParaRPr lang="nl-B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Prewhitening</a:t>
            </a:r>
            <a:r>
              <a:rPr lang="en-US" dirty="0" smtClean="0"/>
              <a:t> improves window comparison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21</a:t>
            </a:fld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88" y="3190373"/>
            <a:ext cx="1600200" cy="160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3190373"/>
            <a:ext cx="1600200" cy="1600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6" y="3190373"/>
            <a:ext cx="1600200" cy="1600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6" y="5020091"/>
            <a:ext cx="1600200" cy="1600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88" y="5020091"/>
            <a:ext cx="1600200" cy="16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5020091"/>
            <a:ext cx="1600200" cy="1600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95660" y="2359376"/>
            <a:ext cx="219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Degradation-free</a:t>
            </a:r>
            <a:endParaRPr lang="nl-BE" dirty="0"/>
          </a:p>
        </p:txBody>
      </p:sp>
      <p:sp>
        <p:nvSpPr>
          <p:cNvPr id="30" name="TextBox 29"/>
          <p:cNvSpPr txBox="1"/>
          <p:nvPr/>
        </p:nvSpPr>
        <p:spPr>
          <a:xfrm>
            <a:off x="4730836" y="2708441"/>
            <a:ext cx="2193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Prewhitening</a:t>
            </a:r>
            <a:endParaRPr lang="nl-BE" dirty="0"/>
          </a:p>
        </p:txBody>
      </p:sp>
      <p:sp>
        <p:nvSpPr>
          <p:cNvPr id="31" name="TextBox 30"/>
          <p:cNvSpPr txBox="1"/>
          <p:nvPr/>
        </p:nvSpPr>
        <p:spPr>
          <a:xfrm>
            <a:off x="7466012" y="2359376"/>
            <a:ext cx="2193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 </a:t>
            </a:r>
            <a:r>
              <a:rPr lang="en-US" dirty="0" err="1" smtClean="0"/>
              <a:t>prewhitening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752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22</a:t>
            </a:fld>
            <a:endParaRPr lang="nl-BE"/>
          </a:p>
        </p:txBody>
      </p:sp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154250264"/>
              </p:ext>
            </p:extLst>
          </p:nvPr>
        </p:nvGraphicFramePr>
        <p:xfrm>
          <a:off x="3157778" y="1651471"/>
          <a:ext cx="9337434" cy="4749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86854" y="1600200"/>
            <a:ext cx="2670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PSNR</a:t>
            </a:r>
          </a:p>
          <a:p>
            <a:pPr algn="r"/>
            <a:r>
              <a:rPr lang="en-US" sz="2000" dirty="0" smtClean="0"/>
              <a:t>(dB, higher is better)</a:t>
            </a:r>
            <a:endParaRPr lang="nl-BE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018212" y="6321366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Noise level</a:t>
            </a:r>
          </a:p>
        </p:txBody>
      </p:sp>
    </p:spTree>
    <p:extLst>
      <p:ext uri="{BB962C8B-B14F-4D97-AF65-F5344CB8AC3E}">
        <p14:creationId xmlns:p14="http://schemas.microsoft.com/office/powerpoint/2010/main" val="41577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23</a:t>
            </a:fld>
            <a:endParaRPr lang="nl-BE"/>
          </a:p>
        </p:txBody>
      </p:sp>
      <p:pic>
        <p:nvPicPr>
          <p:cNvPr id="1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72" y="3559483"/>
            <a:ext cx="2667674" cy="2667674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34" y="313007"/>
            <a:ext cx="2667674" cy="26676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95" y="3559483"/>
            <a:ext cx="2667674" cy="26676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811" y="313007"/>
            <a:ext cx="2667674" cy="26676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97348" y="2980681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439068" y="2980681"/>
            <a:ext cx="279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Degraded image</a:t>
            </a:r>
            <a:endParaRPr lang="nl-BE" dirty="0"/>
          </a:p>
        </p:txBody>
      </p:sp>
      <p:sp>
        <p:nvSpPr>
          <p:cNvPr id="21" name="TextBox 20"/>
          <p:cNvSpPr txBox="1"/>
          <p:nvPr/>
        </p:nvSpPr>
        <p:spPr>
          <a:xfrm>
            <a:off x="5521187" y="6227157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NLM</a:t>
            </a:r>
            <a:endParaRPr lang="nl-BE" dirty="0"/>
          </a:p>
        </p:txBody>
      </p:sp>
      <p:sp>
        <p:nvSpPr>
          <p:cNvPr id="22" name="TextBox 21"/>
          <p:cNvSpPr txBox="1"/>
          <p:nvPr/>
        </p:nvSpPr>
        <p:spPr>
          <a:xfrm>
            <a:off x="7290309" y="6227157"/>
            <a:ext cx="308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NLM-SC (proposed)</a:t>
            </a:r>
            <a:endParaRPr lang="nl-B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17" y="3562947"/>
            <a:ext cx="2667674" cy="26676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921490" y="622715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Gaussian filter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8633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 estimation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17309" y="1701800"/>
            <a:ext cx="9787898" cy="447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Acquire binary samples that should have crisp edges</a:t>
            </a:r>
            <a:endParaRPr lang="nl-B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09" y="2285999"/>
            <a:ext cx="1805049" cy="1805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66" y="2285998"/>
            <a:ext cx="1805049" cy="18050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465455" y="2742770"/>
            <a:ext cx="856540" cy="131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14871" y="2505665"/>
            <a:ext cx="856540" cy="131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86601" y="2918471"/>
            <a:ext cx="25291" cy="5933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08182" y="2929293"/>
            <a:ext cx="25291" cy="5933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47607" y="2918471"/>
            <a:ext cx="25291" cy="5933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167366" y="4845522"/>
            <a:ext cx="5410200" cy="1542483"/>
            <a:chOff x="6475412" y="3581400"/>
            <a:chExt cx="5410200" cy="15424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412" y="3581400"/>
              <a:ext cx="5410200" cy="1542483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6711889" y="3718294"/>
              <a:ext cx="10319" cy="1295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6412" y="3718294"/>
              <a:ext cx="10319" cy="1295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008572" y="3718294"/>
              <a:ext cx="10319" cy="1295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160732" y="3718294"/>
              <a:ext cx="10319" cy="1295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ounded Rectangle 26"/>
          <p:cNvSpPr/>
          <p:nvPr/>
        </p:nvSpPr>
        <p:spPr>
          <a:xfrm>
            <a:off x="7099302" y="4347633"/>
            <a:ext cx="1612468" cy="715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1D edge extraction</a:t>
            </a:r>
            <a:endParaRPr lang="nl-BE" sz="1800" dirty="0"/>
          </a:p>
        </p:txBody>
      </p:sp>
      <p:sp>
        <p:nvSpPr>
          <p:cNvPr id="33" name="Down Arrow 32"/>
          <p:cNvSpPr/>
          <p:nvPr/>
        </p:nvSpPr>
        <p:spPr>
          <a:xfrm>
            <a:off x="6568399" y="4189450"/>
            <a:ext cx="374742" cy="569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886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323012" y="4656192"/>
            <a:ext cx="1407708" cy="467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Inversion</a:t>
            </a:r>
            <a:endParaRPr lang="nl-BE" sz="18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17310" y="1701800"/>
            <a:ext cx="4507392" cy="447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Estimate a 1D kernel from the measured edge signals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 estimation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25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52" y="4402789"/>
            <a:ext cx="1769411" cy="176941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24701" y="1701800"/>
            <a:ext cx="5649962" cy="2472389"/>
            <a:chOff x="5624701" y="1701800"/>
            <a:chExt cx="5649962" cy="24723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701" y="1701800"/>
              <a:ext cx="5649962" cy="247238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780212" y="1981200"/>
              <a:ext cx="18421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Measured kernel</a:t>
              </a:r>
            </a:p>
            <a:p>
              <a:r>
                <a:rPr lang="en-US" sz="1600" dirty="0" smtClean="0"/>
                <a:t>Fitted kernel</a:t>
              </a:r>
              <a:endParaRPr lang="nl-BE" sz="16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75412" y="2160768"/>
              <a:ext cx="304800" cy="0"/>
            </a:xfrm>
            <a:prstGeom prst="line">
              <a:avLst/>
            </a:prstGeom>
            <a:ln w="28575">
              <a:solidFill>
                <a:srgbClr val="1985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475412" y="2400300"/>
              <a:ext cx="304800" cy="0"/>
            </a:xfrm>
            <a:prstGeom prst="line">
              <a:avLst/>
            </a:prstGeom>
            <a:ln w="28575">
              <a:solidFill>
                <a:srgbClr val="E6CA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21" y="2790898"/>
            <a:ext cx="3986503" cy="1136577"/>
          </a:xfrm>
          <a:prstGeom prst="rect">
            <a:avLst/>
          </a:prstGeom>
        </p:spPr>
      </p:pic>
      <p:pic>
        <p:nvPicPr>
          <p:cNvPr id="14" name="Content Placeholder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89" y="4038600"/>
            <a:ext cx="3579812" cy="268485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394472" y="3505200"/>
            <a:ext cx="34290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27012" y="4174189"/>
            <a:ext cx="1612468" cy="715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Averaging</a:t>
            </a:r>
            <a:endParaRPr lang="nl-BE" sz="1800" dirty="0"/>
          </a:p>
        </p:txBody>
      </p:sp>
      <p:sp>
        <p:nvSpPr>
          <p:cNvPr id="19" name="Bent Arrow 18"/>
          <p:cNvSpPr/>
          <p:nvPr/>
        </p:nvSpPr>
        <p:spPr>
          <a:xfrm flipV="1">
            <a:off x="1637385" y="3856037"/>
            <a:ext cx="609600" cy="5842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6426" y="5625525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Measured signal</a:t>
            </a:r>
          </a:p>
          <a:p>
            <a:r>
              <a:rPr lang="en-US" sz="1600" dirty="0" smtClean="0"/>
              <a:t>True signal</a:t>
            </a:r>
            <a:endParaRPr lang="nl-BE" sz="16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381626" y="5805093"/>
            <a:ext cx="304800" cy="0"/>
          </a:xfrm>
          <a:prstGeom prst="line">
            <a:avLst/>
          </a:prstGeom>
          <a:ln w="28575">
            <a:solidFill>
              <a:srgbClr val="1985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81626" y="6044625"/>
            <a:ext cx="304800" cy="0"/>
          </a:xfrm>
          <a:prstGeom prst="line">
            <a:avLst/>
          </a:prstGeom>
          <a:ln w="28575">
            <a:solidFill>
              <a:srgbClr val="EB7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Bent Arrow 22"/>
          <p:cNvSpPr/>
          <p:nvPr/>
        </p:nvSpPr>
        <p:spPr>
          <a:xfrm rot="16200000" flipV="1">
            <a:off x="5754397" y="3999796"/>
            <a:ext cx="609600" cy="106456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25" name="Bent Arrow 24"/>
          <p:cNvSpPr/>
          <p:nvPr/>
        </p:nvSpPr>
        <p:spPr>
          <a:xfrm flipV="1">
            <a:off x="8801925" y="4256846"/>
            <a:ext cx="609600" cy="5842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981886" y="4870920"/>
            <a:ext cx="1429639" cy="715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Radial symmetry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92199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8" grpId="0" animBg="1"/>
      <p:bldP spid="19" grpId="0" animBg="1"/>
      <p:bldP spid="20" grpId="0"/>
      <p:bldP spid="23" grpId="0" animBg="1"/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Primal-</a:t>
            </a:r>
            <a:r>
              <a:rPr lang="en-US" dirty="0" err="1" smtClean="0"/>
              <a:t>variational</a:t>
            </a:r>
            <a:r>
              <a:rPr lang="en-US" dirty="0" smtClean="0"/>
              <a:t> deconvolution (PV-DEC)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Model the complete physical pipeline statistically: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𝓟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𝑯𝒙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nl-BE" b="1" dirty="0"/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0" t="-109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26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9" y="2884862"/>
            <a:ext cx="1757349" cy="1757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24" y="2884862"/>
            <a:ext cx="1757349" cy="1757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20" y="2884863"/>
            <a:ext cx="1757349" cy="1757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39" y="2884862"/>
            <a:ext cx="1757349" cy="1757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995983" y="5039330"/>
                <a:ext cx="26670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</a:t>
                </a:r>
                <a:r>
                  <a:rPr lang="en-US" dirty="0" smtClean="0"/>
                  <a:t>lur introduction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nl-BE" dirty="0" smtClean="0"/>
                  <a:t>)</a:t>
                </a:r>
                <a:endParaRPr lang="nl-BE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83" y="5039330"/>
                <a:ext cx="2667000" cy="830997"/>
              </a:xfrm>
              <a:prstGeom prst="rect">
                <a:avLst/>
              </a:prstGeom>
              <a:blipFill>
                <a:blip r:embed="rId7"/>
                <a:stretch>
                  <a:fillRect l="-1370" t="-5882" r="-4795" b="-1617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77813" y="5037981"/>
                <a:ext cx="26670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Poisson noise introduction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</m:oMath>
                </a14:m>
                <a:r>
                  <a:rPr lang="nl-BE" dirty="0" smtClean="0"/>
                  <a:t>)</a:t>
                </a:r>
                <a:endParaRPr lang="nl-BE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813" y="5037981"/>
                <a:ext cx="2667000" cy="830997"/>
              </a:xfrm>
              <a:prstGeom prst="rect">
                <a:avLst/>
              </a:prstGeom>
              <a:blipFill>
                <a:blip r:embed="rId8"/>
                <a:stretch>
                  <a:fillRect l="-457" t="-5839" r="-228" b="-1532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500146" y="5037980"/>
                <a:ext cx="26670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Gaussian noise introduction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nl-BE" dirty="0" smtClean="0"/>
                  <a:t>)</a:t>
                </a:r>
                <a:endParaRPr lang="nl-BE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46" y="5037980"/>
                <a:ext cx="2667000" cy="830997"/>
              </a:xfrm>
              <a:prstGeom prst="rect">
                <a:avLst/>
              </a:prstGeom>
              <a:blipFill>
                <a:blip r:embed="rId9"/>
                <a:stretch>
                  <a:fillRect t="-5839" r="-1142" b="-1532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rved Up Arrow 14"/>
          <p:cNvSpPr/>
          <p:nvPr/>
        </p:nvSpPr>
        <p:spPr>
          <a:xfrm>
            <a:off x="2284412" y="4419600"/>
            <a:ext cx="2133600" cy="618380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6" name="Curved Up Arrow 15"/>
          <p:cNvSpPr/>
          <p:nvPr/>
        </p:nvSpPr>
        <p:spPr>
          <a:xfrm>
            <a:off x="4951412" y="4425569"/>
            <a:ext cx="2133600" cy="618380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7" name="Curved Up Arrow 16"/>
          <p:cNvSpPr/>
          <p:nvPr/>
        </p:nvSpPr>
        <p:spPr>
          <a:xfrm>
            <a:off x="7543853" y="4419600"/>
            <a:ext cx="2133600" cy="618380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95983" y="6143416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Imperfect magnetic lenses, focusing</a:t>
            </a:r>
            <a:endParaRPr lang="nl-BE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684712" y="6143416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Sensor counting errors</a:t>
            </a:r>
            <a:endParaRPr lang="nl-BE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425929" y="6150114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Electromagnetical</a:t>
            </a:r>
            <a:r>
              <a:rPr lang="en-US" sz="2000" dirty="0" smtClean="0"/>
              <a:t> interference</a:t>
            </a:r>
            <a:endParaRPr lang="nl-BE" sz="2000" dirty="0"/>
          </a:p>
        </p:txBody>
      </p:sp>
      <p:sp>
        <p:nvSpPr>
          <p:cNvPr id="21" name="Right Arrow 20"/>
          <p:cNvSpPr/>
          <p:nvPr/>
        </p:nvSpPr>
        <p:spPr>
          <a:xfrm rot="16200000">
            <a:off x="3168691" y="5863398"/>
            <a:ext cx="321584" cy="296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ight Arrow 21"/>
          <p:cNvSpPr/>
          <p:nvPr/>
        </p:nvSpPr>
        <p:spPr>
          <a:xfrm rot="16200000">
            <a:off x="5772762" y="5881759"/>
            <a:ext cx="321584" cy="296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ight Arrow 22"/>
          <p:cNvSpPr/>
          <p:nvPr/>
        </p:nvSpPr>
        <p:spPr>
          <a:xfrm rot="16200000">
            <a:off x="8598637" y="5867988"/>
            <a:ext cx="321584" cy="296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76926" y="2480162"/>
                <a:ext cx="223811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Original image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nl-BE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26" y="2480162"/>
                <a:ext cx="2238113" cy="400110"/>
              </a:xfrm>
              <a:prstGeom prst="rect">
                <a:avLst/>
              </a:prstGeom>
              <a:blipFill>
                <a:blip r:embed="rId10"/>
                <a:stretch>
                  <a:fillRect l="-2997" t="-9231" b="-2769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831365" y="2460535"/>
                <a:ext cx="24432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Acquired image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nl-BE" sz="2000" b="1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365" y="2460535"/>
                <a:ext cx="2443298" cy="400110"/>
              </a:xfrm>
              <a:prstGeom prst="rect">
                <a:avLst/>
              </a:prstGeom>
              <a:blipFill>
                <a:blip r:embed="rId11"/>
                <a:stretch>
                  <a:fillRect l="-2743" t="-9231" b="-2769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0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Primal-</a:t>
            </a:r>
            <a:r>
              <a:rPr lang="en-US" dirty="0" err="1" smtClean="0"/>
              <a:t>variational</a:t>
            </a:r>
            <a:r>
              <a:rPr lang="en-US" dirty="0" smtClean="0"/>
              <a:t> deconvolution (PV-DEC)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Model the complete physical pipeline statistically: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𝓟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𝑯𝒙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nl-BE" b="1" dirty="0" smtClean="0"/>
              </a:p>
              <a:p>
                <a:r>
                  <a:rPr lang="en-US" dirty="0" smtClean="0"/>
                  <a:t>Introduce the image without Gaussian noise: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b="1" dirty="0" smtClean="0"/>
              </a:p>
              <a:p>
                <a:r>
                  <a:rPr lang="en-US" dirty="0" smtClean="0"/>
                  <a:t>What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</m:d>
                  </m:oMath>
                </a14:m>
                <a:r>
                  <a:rPr lang="nl-BE" dirty="0" smtClean="0"/>
                  <a:t> </a:t>
                </a:r>
                <a:r>
                  <a:rPr lang="nl-BE" dirty="0" err="1" smtClean="0"/>
                  <a:t>would</a:t>
                </a:r>
                <a:r>
                  <a:rPr lang="nl-BE" dirty="0" smtClean="0"/>
                  <a:t> make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nl-BE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nl-BE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 smtClean="0"/>
                  <a:t> </a:t>
                </a:r>
                <a:r>
                  <a:rPr lang="nl-BE" dirty="0" err="1" smtClean="0"/>
                  <a:t>the</a:t>
                </a:r>
                <a:r>
                  <a:rPr lang="nl-BE" dirty="0" smtClean="0"/>
                  <a:t> most </a:t>
                </a:r>
                <a:r>
                  <a:rPr lang="nl-BE" dirty="0" err="1" smtClean="0"/>
                  <a:t>likely</a:t>
                </a:r>
                <a:r>
                  <a:rPr lang="nl-BE" dirty="0" smtClean="0"/>
                  <a:t> </a:t>
                </a:r>
                <a:r>
                  <a:rPr lang="nl-BE" dirty="0" err="1" smtClean="0"/>
                  <a:t>acquired</a:t>
                </a:r>
                <a:r>
                  <a:rPr lang="nl-BE" dirty="0" smtClean="0"/>
                  <a:t> image?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			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0" t="-109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73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692995" y="4648200"/>
            <a:ext cx="1447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Primal-</a:t>
            </a:r>
            <a:r>
              <a:rPr lang="en-US" dirty="0" err="1" smtClean="0"/>
              <a:t>variational</a:t>
            </a:r>
            <a:r>
              <a:rPr lang="en-US" dirty="0" smtClean="0"/>
              <a:t> deconvolution (PV-DEC)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28</a:t>
            </a:fld>
            <a:endParaRPr lang="nl-BE" dirty="0"/>
          </a:p>
        </p:txBody>
      </p:sp>
      <p:sp>
        <p:nvSpPr>
          <p:cNvPr id="9" name="Rounded Rectangle 8"/>
          <p:cNvSpPr/>
          <p:nvPr/>
        </p:nvSpPr>
        <p:spPr>
          <a:xfrm>
            <a:off x="684212" y="5410200"/>
            <a:ext cx="3901486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Does this image have a Gaussian distribution?</a:t>
            </a:r>
            <a:endParaRPr lang="nl-BE" dirty="0"/>
          </a:p>
        </p:txBody>
      </p:sp>
      <p:sp>
        <p:nvSpPr>
          <p:cNvPr id="29" name="Rounded Rectangle 28"/>
          <p:cNvSpPr/>
          <p:nvPr/>
        </p:nvSpPr>
        <p:spPr>
          <a:xfrm>
            <a:off x="4770874" y="5410200"/>
            <a:ext cx="3901486" cy="990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this image have a Poisson distribution?</a:t>
            </a:r>
            <a:endParaRPr lang="nl-BE" dirty="0"/>
          </a:p>
        </p:txBody>
      </p:sp>
      <p:sp>
        <p:nvSpPr>
          <p:cNvPr id="30" name="Rounded Rectangle 29"/>
          <p:cNvSpPr/>
          <p:nvPr/>
        </p:nvSpPr>
        <p:spPr>
          <a:xfrm>
            <a:off x="8860969" y="5410200"/>
            <a:ext cx="2237938" cy="990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likely is this image?</a:t>
            </a:r>
            <a:endParaRPr lang="nl-BE" dirty="0"/>
          </a:p>
        </p:txBody>
      </p:sp>
      <p:sp>
        <p:nvSpPr>
          <p:cNvPr id="10" name="Rounded Rectangle 9"/>
          <p:cNvSpPr/>
          <p:nvPr/>
        </p:nvSpPr>
        <p:spPr>
          <a:xfrm>
            <a:off x="8425889" y="4647282"/>
            <a:ext cx="1447800" cy="533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ounded Rectangle 10"/>
          <p:cNvSpPr/>
          <p:nvPr/>
        </p:nvSpPr>
        <p:spPr>
          <a:xfrm>
            <a:off x="10087003" y="4647282"/>
            <a:ext cx="1025592" cy="533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noFill/>
            </p:spPr>
            <p:txBody>
              <a:bodyPr/>
              <a:lstStyle/>
              <a:p>
                <a:r>
                  <a:rPr lang="en-US" dirty="0" smtClean="0"/>
                  <a:t>Model the complete physical pipeline statistically: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𝓟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𝑯𝒙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nl-BE" b="1" dirty="0" smtClean="0"/>
              </a:p>
              <a:p>
                <a:r>
                  <a:rPr lang="en-US" dirty="0" smtClean="0"/>
                  <a:t>Introduce the image without Gaussian noise: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b="1" dirty="0" smtClean="0"/>
              </a:p>
              <a:p>
                <a:r>
                  <a:rPr lang="en-US" dirty="0"/>
                  <a:t>What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</m:d>
                  </m:oMath>
                </a14:m>
                <a:r>
                  <a:rPr lang="nl-BE" dirty="0"/>
                  <a:t> </a:t>
                </a:r>
                <a:r>
                  <a:rPr lang="nl-BE" dirty="0" err="1"/>
                  <a:t>would</a:t>
                </a:r>
                <a:r>
                  <a:rPr lang="nl-BE" dirty="0"/>
                  <a:t> make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nl-B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nl-BE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nl-BE" dirty="0"/>
                  <a:t> </a:t>
                </a:r>
                <a:r>
                  <a:rPr lang="nl-BE" dirty="0" err="1"/>
                  <a:t>the</a:t>
                </a:r>
                <a:r>
                  <a:rPr lang="nl-BE" dirty="0"/>
                  <a:t> most </a:t>
                </a:r>
                <a:r>
                  <a:rPr lang="nl-BE" dirty="0" err="1"/>
                  <a:t>likely</a:t>
                </a:r>
                <a:r>
                  <a:rPr lang="nl-BE" dirty="0"/>
                  <a:t> </a:t>
                </a:r>
                <a:r>
                  <a:rPr lang="nl-BE" dirty="0" err="1"/>
                  <a:t>acquired</a:t>
                </a:r>
                <a:r>
                  <a:rPr lang="nl-BE" dirty="0"/>
                  <a:t> image?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			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d>
                          <m:d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𝑯𝒙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0" t="-109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6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Sparsity as a prior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Transform the image to an alternative representation that should be sparse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29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38" y="2653792"/>
            <a:ext cx="3518408" cy="3518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5" y="2653792"/>
            <a:ext cx="3518408" cy="3518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32412" y="3276600"/>
            <a:ext cx="1143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ight Arrow 7"/>
          <p:cNvSpPr/>
          <p:nvPr/>
        </p:nvSpPr>
        <p:spPr>
          <a:xfrm rot="10800000">
            <a:off x="5332412" y="5003800"/>
            <a:ext cx="1143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5205173" y="2653792"/>
            <a:ext cx="144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Wavelet</a:t>
            </a:r>
            <a:r>
              <a:rPr lang="nl-BE" sz="1800" dirty="0" smtClean="0"/>
              <a:t> </a:t>
            </a:r>
            <a:r>
              <a:rPr lang="nl-BE" sz="1800" dirty="0" err="1" smtClean="0"/>
              <a:t>transform</a:t>
            </a:r>
            <a:endParaRPr lang="en-US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205174" y="5308601"/>
            <a:ext cx="1443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Inverse wavelet</a:t>
            </a:r>
            <a:r>
              <a:rPr lang="nl-BE" sz="1800" dirty="0" smtClean="0"/>
              <a:t> </a:t>
            </a:r>
            <a:r>
              <a:rPr lang="nl-BE" sz="1800" dirty="0" err="1" smtClean="0"/>
              <a:t>transform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562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Lung cells under the microscope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</a:t>
            </a:fld>
            <a:endParaRPr lang="nl-BE"/>
          </a:p>
        </p:txBody>
      </p:sp>
      <p:pic>
        <p:nvPicPr>
          <p:cNvPr id="1026" name="Picture 2" descr="https://www.newswise.com/images/uploads/2011/09/19/Wan-Lung-Images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31"/>
          <a:stretch/>
        </p:blipFill>
        <p:spPr bwMode="auto">
          <a:xfrm>
            <a:off x="1573239" y="1828800"/>
            <a:ext cx="4061232" cy="41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newswise.com/images/uploads/2011/09/19/Wan-Lung-Images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8"/>
          <a:stretch/>
        </p:blipFill>
        <p:spPr bwMode="auto">
          <a:xfrm>
            <a:off x="6475412" y="1828800"/>
            <a:ext cx="4089425" cy="41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79377" y="5950265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Healthy cells</a:t>
            </a:r>
            <a:endParaRPr lang="nl-BE" dirty="0"/>
          </a:p>
        </p:txBody>
      </p:sp>
      <p:sp>
        <p:nvSpPr>
          <p:cNvPr id="9" name="TextBox 8"/>
          <p:cNvSpPr txBox="1"/>
          <p:nvPr/>
        </p:nvSpPr>
        <p:spPr>
          <a:xfrm>
            <a:off x="7494846" y="595026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Cancer cells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9660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30</a:t>
            </a:fld>
            <a:endParaRPr lang="nl-BE"/>
          </a:p>
        </p:txBody>
      </p:sp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4284238695"/>
              </p:ext>
            </p:extLst>
          </p:nvPr>
        </p:nvGraphicFramePr>
        <p:xfrm>
          <a:off x="3157778" y="1651471"/>
          <a:ext cx="9337434" cy="4749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86854" y="1600200"/>
            <a:ext cx="2670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PSNR</a:t>
            </a:r>
          </a:p>
          <a:p>
            <a:pPr algn="r"/>
            <a:r>
              <a:rPr lang="en-US" sz="2000" dirty="0" smtClean="0"/>
              <a:t>(dB, higher is better)</a:t>
            </a:r>
            <a:endParaRPr lang="nl-BE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018212" y="6321366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Noise level</a:t>
            </a:r>
          </a:p>
        </p:txBody>
      </p:sp>
    </p:spTree>
    <p:extLst>
      <p:ext uri="{BB962C8B-B14F-4D97-AF65-F5344CB8AC3E}">
        <p14:creationId xmlns:p14="http://schemas.microsoft.com/office/powerpoint/2010/main" val="356880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31</a:t>
            </a:fld>
            <a:endParaRPr lang="nl-BE"/>
          </a:p>
        </p:txBody>
      </p:sp>
      <p:sp>
        <p:nvSpPr>
          <p:cNvPr id="19" name="TextBox 18"/>
          <p:cNvSpPr txBox="1"/>
          <p:nvPr/>
        </p:nvSpPr>
        <p:spPr>
          <a:xfrm>
            <a:off x="4897348" y="2980681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nl-BE" dirty="0"/>
          </a:p>
        </p:txBody>
      </p:sp>
      <p:sp>
        <p:nvSpPr>
          <p:cNvPr id="20" name="TextBox 19"/>
          <p:cNvSpPr txBox="1"/>
          <p:nvPr/>
        </p:nvSpPr>
        <p:spPr>
          <a:xfrm>
            <a:off x="7439068" y="2980681"/>
            <a:ext cx="279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Degraded image</a:t>
            </a:r>
            <a:endParaRPr lang="nl-BE" dirty="0"/>
          </a:p>
        </p:txBody>
      </p:sp>
      <p:sp>
        <p:nvSpPr>
          <p:cNvPr id="21" name="TextBox 20"/>
          <p:cNvSpPr txBox="1"/>
          <p:nvPr/>
        </p:nvSpPr>
        <p:spPr>
          <a:xfrm>
            <a:off x="5267913" y="6227157"/>
            <a:ext cx="134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NLM-SC</a:t>
            </a:r>
            <a:endParaRPr lang="nl-BE" dirty="0"/>
          </a:p>
        </p:txBody>
      </p:sp>
      <p:sp>
        <p:nvSpPr>
          <p:cNvPr id="22" name="TextBox 21"/>
          <p:cNvSpPr txBox="1"/>
          <p:nvPr/>
        </p:nvSpPr>
        <p:spPr>
          <a:xfrm>
            <a:off x="7290309" y="6227157"/>
            <a:ext cx="308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PV-DEC (proposed)</a:t>
            </a:r>
            <a:endParaRPr lang="nl-B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74" y="3562947"/>
            <a:ext cx="2660560" cy="26676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921490" y="622715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Gaussian filter</a:t>
            </a:r>
            <a:endParaRPr lang="nl-B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06" y="313007"/>
            <a:ext cx="2667674" cy="26676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72" y="313007"/>
            <a:ext cx="2667674" cy="2667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37" y="3559483"/>
            <a:ext cx="2669932" cy="266993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811" y="3559483"/>
            <a:ext cx="2662335" cy="26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4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of parameters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32</a:t>
            </a:fld>
            <a:endParaRPr lang="nl-B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124200"/>
            <a:ext cx="2376139" cy="2274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39" y="1665023"/>
            <a:ext cx="2371000" cy="22695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79" y="1660103"/>
            <a:ext cx="2376138" cy="22744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65" y="1665023"/>
            <a:ext cx="2371000" cy="226951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3192439" y="4038600"/>
            <a:ext cx="72496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056812" y="4091714"/>
                <a:ext cx="5202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nl-BE" sz="32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812" y="4091714"/>
                <a:ext cx="52027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4334606" y="4261565"/>
            <a:ext cx="4960206" cy="2362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How do we tune parameters to </a:t>
            </a:r>
            <a:r>
              <a:rPr lang="en-US" sz="2800" b="1" dirty="0" smtClean="0">
                <a:solidFill>
                  <a:srgbClr val="FFC000"/>
                </a:solidFill>
              </a:rPr>
              <a:t>optimality</a:t>
            </a:r>
            <a:r>
              <a:rPr lang="en-US" sz="2800" dirty="0" smtClean="0"/>
              <a:t> as </a:t>
            </a:r>
            <a:r>
              <a:rPr lang="en-US" sz="2800" b="1" dirty="0" smtClean="0">
                <a:solidFill>
                  <a:srgbClr val="FFC000"/>
                </a:solidFill>
              </a:rPr>
              <a:t>fast</a:t>
            </a:r>
            <a:r>
              <a:rPr lang="en-US" sz="2800" dirty="0" smtClean="0"/>
              <a:t> as possible?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15249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DenoisEM</a:t>
            </a:r>
            <a:r>
              <a:rPr lang="en-US" dirty="0" smtClean="0"/>
              <a:t>: introducing the human in the loop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33</a:t>
            </a:fld>
            <a:endParaRPr lang="nl-B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959" y="1754650"/>
            <a:ext cx="5588054" cy="4343586"/>
          </a:xfrm>
          <a:prstGeom prst="rect">
            <a:avLst/>
          </a:prstGeom>
        </p:spPr>
      </p:pic>
      <p:pic>
        <p:nvPicPr>
          <p:cNvPr id="14" name="Picture 2" descr="Image result for imagej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141021"/>
            <a:ext cx="803758" cy="80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5" y="5431932"/>
            <a:ext cx="1905001" cy="6355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55" y="6067445"/>
            <a:ext cx="1594993" cy="6439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6067445"/>
            <a:ext cx="651828" cy="6518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78345" y="6352144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GPU accelerated backend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381535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DenoisEM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34</a:t>
            </a:fld>
            <a:endParaRPr lang="nl-BE"/>
          </a:p>
        </p:txBody>
      </p:sp>
      <p:pic>
        <p:nvPicPr>
          <p:cNvPr id="6" name="denois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5180012" y="812059"/>
            <a:ext cx="6094651" cy="536014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17310" y="1701801"/>
            <a:ext cx="2045918" cy="2032000"/>
            <a:chOff x="1117309" y="1701800"/>
            <a:chExt cx="2656763" cy="263868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309" y="1701800"/>
              <a:ext cx="2656763" cy="26386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136482" y="2793043"/>
              <a:ext cx="234461" cy="234461"/>
            </a:xfrm>
            <a:prstGeom prst="rect">
              <a:avLst/>
            </a:prstGeom>
            <a:noFill/>
            <a:ln w="38100">
              <a:solidFill>
                <a:srgbClr val="FFD2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9" name="Right Arrow 8"/>
          <p:cNvSpPr/>
          <p:nvPr/>
        </p:nvSpPr>
        <p:spPr>
          <a:xfrm>
            <a:off x="3884612" y="2476412"/>
            <a:ext cx="651164" cy="482778"/>
          </a:xfrm>
          <a:prstGeom prst="rightArrow">
            <a:avLst/>
          </a:prstGeom>
          <a:solidFill>
            <a:srgbClr val="FFD2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8" y="4128616"/>
            <a:ext cx="2045920" cy="204358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0800000">
            <a:off x="3884612" y="4909019"/>
            <a:ext cx="651164" cy="482778"/>
          </a:xfrm>
          <a:prstGeom prst="rightArrow">
            <a:avLst/>
          </a:prstGeom>
          <a:solidFill>
            <a:srgbClr val="FFD2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50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9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 to 3D electron microscopy (EM)</a:t>
            </a:r>
          </a:p>
          <a:p>
            <a:r>
              <a:rPr lang="en-US" dirty="0"/>
              <a:t>Image restoration in 3D EM</a:t>
            </a:r>
          </a:p>
          <a:p>
            <a:pPr lvl="1"/>
            <a:r>
              <a:rPr lang="en-US" dirty="0"/>
              <a:t>Noise &amp; blur analysis</a:t>
            </a:r>
          </a:p>
          <a:p>
            <a:pPr lvl="1"/>
            <a:r>
              <a:rPr lang="en-US" dirty="0"/>
              <a:t>NLM-SC</a:t>
            </a:r>
          </a:p>
          <a:p>
            <a:pPr lvl="1"/>
            <a:r>
              <a:rPr lang="en-US" dirty="0"/>
              <a:t>PV-DEC</a:t>
            </a:r>
          </a:p>
          <a:p>
            <a:pPr lvl="1"/>
            <a:r>
              <a:rPr lang="en-US" dirty="0"/>
              <a:t>Image restoration in practice: </a:t>
            </a:r>
            <a:r>
              <a:rPr lang="en-US" dirty="0" err="1"/>
              <a:t>DenoisEM</a:t>
            </a:r>
            <a:endParaRPr lang="en-US" dirty="0"/>
          </a:p>
          <a:p>
            <a:r>
              <a:rPr lang="en-US" dirty="0"/>
              <a:t>Image segmentation in 3D EM</a:t>
            </a:r>
          </a:p>
          <a:p>
            <a:pPr lvl="1"/>
            <a:r>
              <a:rPr lang="en-US" dirty="0"/>
              <a:t>Ensemble networks</a:t>
            </a:r>
          </a:p>
          <a:p>
            <a:pPr lvl="1"/>
            <a:r>
              <a:rPr lang="en-US" dirty="0"/>
              <a:t>Towards less expert intervention: weak annotations</a:t>
            </a:r>
          </a:p>
          <a:p>
            <a:pPr lvl="1"/>
            <a:r>
              <a:rPr lang="en-US" dirty="0"/>
              <a:t>Segmentation of new data: domain adaptation</a:t>
            </a:r>
          </a:p>
          <a:p>
            <a:r>
              <a:rPr lang="en-US" dirty="0"/>
              <a:t>Conclusion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35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156" y="2127803"/>
            <a:ext cx="1923497" cy="1923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127803"/>
            <a:ext cx="1923497" cy="1923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4165600"/>
            <a:ext cx="2997441" cy="20873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9371012" y="2933700"/>
            <a:ext cx="609600" cy="301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102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Image Segmentation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983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image segmentation: how it is currently done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Manual labeling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Time consuming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37</a:t>
            </a:fld>
            <a:endParaRPr lang="nl-BE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3581400"/>
            <a:ext cx="2704975" cy="1695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58480" y="3384935"/>
                <a:ext cx="1327608" cy="392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0.001</m:t>
                    </m:r>
                  </m:oMath>
                </a14:m>
                <a:r>
                  <a:rPr lang="en-US" sz="1800" dirty="0" smtClean="0"/>
                  <a:t> mm</a:t>
                </a:r>
                <a:r>
                  <a:rPr lang="en-US" sz="1800" baseline="30000" dirty="0" smtClean="0"/>
                  <a:t>3</a:t>
                </a:r>
                <a:endParaRPr lang="nl-BE" sz="1800" baseline="30000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0" y="3384935"/>
                <a:ext cx="1327608" cy="392928"/>
              </a:xfrm>
              <a:prstGeom prst="rect">
                <a:avLst/>
              </a:prstGeom>
              <a:blipFill>
                <a:blip r:embed="rId3"/>
                <a:stretch>
                  <a:fillRect t="-1538" r="-917" b="-2307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893253" y="5620507"/>
            <a:ext cx="339277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 smtClean="0"/>
              <a:t>Reconstruction of all neurons required 4 years using 224 grad students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16530" r="24321" b="2084"/>
          <a:stretch/>
        </p:blipFill>
        <p:spPr bwMode="auto">
          <a:xfrm>
            <a:off x="6280103" y="1600200"/>
            <a:ext cx="4619079" cy="402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V="1">
            <a:off x="2360612" y="3810000"/>
            <a:ext cx="952375" cy="555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4676977" y="4187565"/>
            <a:ext cx="838200" cy="483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20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image segmentation: how it is currently done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Automated techniques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Insufficient quality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38</a:t>
            </a:fld>
            <a:endParaRPr lang="nl-BE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2927836"/>
            <a:ext cx="3369157" cy="27644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00" y="2927836"/>
            <a:ext cx="3369157" cy="27644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44" y="2927836"/>
            <a:ext cx="3369156" cy="27644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58634" y="5692271"/>
            <a:ext cx="2021178" cy="39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 smtClean="0"/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2579" y="5692271"/>
            <a:ext cx="336938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 smtClean="0"/>
              <a:t>Automatically generated segmentation with current techniques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0412" y="5692271"/>
            <a:ext cx="2244819" cy="392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 smtClean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76718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24" y="1507096"/>
            <a:ext cx="2700062" cy="2700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56" y="1410190"/>
            <a:ext cx="2700062" cy="270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84" y="1313283"/>
            <a:ext cx="2700062" cy="270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13" y="1222910"/>
            <a:ext cx="2700062" cy="270006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image segmentation techniques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17309" y="1701800"/>
            <a:ext cx="5358103" cy="4470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Extract hand-designed features from data</a:t>
            </a:r>
          </a:p>
          <a:p>
            <a:pPr lvl="1"/>
            <a:r>
              <a:rPr lang="en-US" dirty="0" smtClean="0"/>
              <a:t>Intensity</a:t>
            </a:r>
          </a:p>
          <a:p>
            <a:pPr lvl="1"/>
            <a:r>
              <a:rPr lang="en-US" dirty="0" smtClean="0"/>
              <a:t>Edges</a:t>
            </a:r>
          </a:p>
          <a:p>
            <a:pPr lvl="1"/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Shape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to combine these features to obtain the segmentation based on a set op labeled examples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35" y="1096207"/>
            <a:ext cx="2700062" cy="2700062"/>
          </a:xfrm>
          <a:prstGeom prst="rect">
            <a:avLst/>
          </a:prstGeom>
        </p:spPr>
      </p:pic>
      <p:pic>
        <p:nvPicPr>
          <p:cNvPr id="11" name="train-label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56005" y="4416708"/>
            <a:ext cx="2249016" cy="2249016"/>
          </a:xfrm>
          <a:prstGeom prst="rect">
            <a:avLst/>
          </a:prstGeom>
        </p:spPr>
      </p:pic>
      <p:pic>
        <p:nvPicPr>
          <p:cNvPr id="12" name="train-volum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39835" y="4416708"/>
            <a:ext cx="2249016" cy="224901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705726" y="2000053"/>
            <a:ext cx="216827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features?</a:t>
            </a:r>
            <a:endParaRPr lang="nl-BE" dirty="0"/>
          </a:p>
        </p:txBody>
      </p:sp>
      <p:sp>
        <p:nvSpPr>
          <p:cNvPr id="14" name="Bent Arrow 13"/>
          <p:cNvSpPr/>
          <p:nvPr/>
        </p:nvSpPr>
        <p:spPr>
          <a:xfrm rot="5400000">
            <a:off x="9678031" y="3268874"/>
            <a:ext cx="962169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513" y="1096207"/>
            <a:ext cx="1706581" cy="170658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0800000">
            <a:off x="9460807" y="1806061"/>
            <a:ext cx="646055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33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42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42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cause for lung cancer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09" y="1701800"/>
            <a:ext cx="5686954" cy="4470400"/>
          </a:xfrm>
        </p:spPr>
        <p:txBody>
          <a:bodyPr>
            <a:normAutofit/>
          </a:bodyPr>
          <a:lstStyle/>
          <a:p>
            <a:r>
              <a:rPr lang="en-US" b="1" dirty="0" smtClean="0"/>
              <a:t>Mitochondria</a:t>
            </a:r>
            <a:r>
              <a:rPr lang="en-US" dirty="0" smtClean="0"/>
              <a:t>: energy generators</a:t>
            </a:r>
          </a:p>
          <a:p>
            <a:r>
              <a:rPr lang="en-US" b="1" dirty="0" smtClean="0"/>
              <a:t>Endoplasmic reticulum (ER)</a:t>
            </a:r>
            <a:r>
              <a:rPr lang="en-US" dirty="0" smtClean="0"/>
              <a:t>: transportation network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Cells receive too much energy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 Cells become bigger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 Number of cells increases</a:t>
            </a:r>
            <a:endParaRPr lang="en-US" dirty="0" smtClean="0"/>
          </a:p>
        </p:txBody>
      </p:sp>
      <p:pic>
        <p:nvPicPr>
          <p:cNvPr id="11" name="Content Placeholder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63" y="1701800"/>
            <a:ext cx="4470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Advanced image segmentation: </a:t>
            </a:r>
            <a:br>
              <a:rPr lang="en-US" smtClean="0"/>
            </a:br>
            <a:r>
              <a:rPr lang="en-US" smtClean="0"/>
              <a:t>convolutional neural networks (CNNs)</a:t>
            </a:r>
            <a:endParaRPr lang="nl-BE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Compute the segmentation by computing features layer by layer with basic operations (convolution, truncating, maximum, …)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40</a:t>
            </a:fld>
            <a:endParaRPr lang="nl-BE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048000"/>
            <a:ext cx="1377906" cy="10531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340" y="3048000"/>
            <a:ext cx="1377906" cy="1053176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2127645" y="2643419"/>
            <a:ext cx="7907736" cy="4430987"/>
            <a:chOff x="2127645" y="2643419"/>
            <a:chExt cx="7907736" cy="443098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431"/>
            <a:stretch/>
          </p:blipFill>
          <p:spPr>
            <a:xfrm>
              <a:off x="2127646" y="2643420"/>
              <a:ext cx="7907735" cy="308259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6"/>
            <a:stretch/>
          </p:blipFill>
          <p:spPr>
            <a:xfrm>
              <a:off x="2127645" y="2643419"/>
              <a:ext cx="6138295" cy="4430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0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Advanced image segmentation: </a:t>
            </a:r>
            <a:br>
              <a:rPr lang="en-US" smtClean="0"/>
            </a:br>
            <a:r>
              <a:rPr lang="en-US" smtClean="0"/>
              <a:t>convolutional neural networks (CNNs)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41</a:t>
            </a:fld>
            <a:endParaRPr lang="nl-BE"/>
          </a:p>
        </p:txBody>
      </p:sp>
      <p:grpSp>
        <p:nvGrpSpPr>
          <p:cNvPr id="12" name="Group 11"/>
          <p:cNvGrpSpPr/>
          <p:nvPr/>
        </p:nvGrpSpPr>
        <p:grpSpPr>
          <a:xfrm>
            <a:off x="929319" y="1496616"/>
            <a:ext cx="10346510" cy="4847208"/>
            <a:chOff x="830118" y="933997"/>
            <a:chExt cx="16057191" cy="7522591"/>
          </a:xfrm>
        </p:grpSpPr>
        <p:sp>
          <p:nvSpPr>
            <p:cNvPr id="13" name="Right Arrow 12"/>
            <p:cNvSpPr/>
            <p:nvPr/>
          </p:nvSpPr>
          <p:spPr>
            <a:xfrm>
              <a:off x="5025898" y="1576927"/>
              <a:ext cx="7742758" cy="917352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18" y="1443569"/>
              <a:ext cx="2787725" cy="2787725"/>
            </a:xfrm>
            <a:prstGeom prst="rect">
              <a:avLst/>
            </a:prstGeom>
            <a:effectLst>
              <a:outerShdw blurRad="139700" dist="76200" dir="10800000" algn="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412" y="2852000"/>
              <a:ext cx="2787725" cy="2787725"/>
            </a:xfrm>
            <a:prstGeom prst="rect">
              <a:avLst/>
            </a:prstGeom>
            <a:effectLst>
              <a:outerShdw blurRad="139700" dist="76200" dir="10800000" algn="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706" y="4260431"/>
              <a:ext cx="2787725" cy="2787725"/>
            </a:xfrm>
            <a:prstGeom prst="rect">
              <a:avLst/>
            </a:prstGeom>
            <a:effectLst>
              <a:outerShdw blurRad="139700" dist="76200" dir="10800000" algn="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001" y="5668863"/>
              <a:ext cx="2787725" cy="2787725"/>
            </a:xfrm>
            <a:prstGeom prst="rect">
              <a:avLst/>
            </a:prstGeom>
            <a:effectLst>
              <a:outerShdw blurRad="139700" dist="76200" dir="10800000" algn="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3730" y="5668863"/>
              <a:ext cx="2769416" cy="2769416"/>
            </a:xfrm>
            <a:prstGeom prst="rect">
              <a:avLst/>
            </a:prstGeom>
            <a:effectLst>
              <a:outerShdw blurRad="88900" dist="38100" dir="8100000" algn="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3475" y="4260431"/>
              <a:ext cx="2787725" cy="2787725"/>
            </a:xfrm>
            <a:prstGeom prst="rect">
              <a:avLst/>
            </a:prstGeom>
            <a:effectLst>
              <a:outerShdw blurRad="88900" dist="38100" dir="8100000" algn="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1529" y="2852000"/>
              <a:ext cx="2787725" cy="2787725"/>
            </a:xfrm>
            <a:prstGeom prst="rect">
              <a:avLst/>
            </a:prstGeom>
            <a:effectLst>
              <a:outerShdw blurRad="88900" dist="38100" dir="8100000" algn="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9584" y="1443569"/>
              <a:ext cx="2787725" cy="2787725"/>
            </a:xfrm>
            <a:prstGeom prst="rect">
              <a:avLst/>
            </a:prstGeom>
            <a:effectLst>
              <a:outerShdw blurRad="88900" dist="38100" dir="8100000" algn="tr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22" name="Right Arrow 21"/>
            <p:cNvSpPr/>
            <p:nvPr/>
          </p:nvSpPr>
          <p:spPr>
            <a:xfrm rot="2700000">
              <a:off x="2565096" y="3990574"/>
              <a:ext cx="7030505" cy="917352"/>
            </a:xfrm>
            <a:prstGeom prst="rightArrow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 b="1" dirty="0"/>
            </a:p>
          </p:txBody>
        </p:sp>
        <p:sp>
          <p:nvSpPr>
            <p:cNvPr id="23" name="Right Arrow 22"/>
            <p:cNvSpPr/>
            <p:nvPr/>
          </p:nvSpPr>
          <p:spPr>
            <a:xfrm rot="18900000">
              <a:off x="8265646" y="3940566"/>
              <a:ext cx="6772055" cy="917352"/>
            </a:xfrm>
            <a:prstGeom prst="right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41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14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image segmentation convolutional neural networks (CNNs)</a:t>
            </a:r>
            <a:endParaRPr lang="nl-BE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447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Feature extraction is “trained” iteratively by looking at labeled examples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42</a:t>
            </a:fld>
            <a:endParaRPr lang="nl-BE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89" y="4946223"/>
            <a:ext cx="1413698" cy="1413697"/>
          </a:xfrm>
          <a:prstGeom prst="rect">
            <a:avLst/>
          </a:prstGeom>
          <a:effectLst>
            <a:outerShdw blurRad="88900" dist="38100" dir="8100000" algn="tr" rotWithShape="0">
              <a:schemeClr val="bg1">
                <a:alpha val="40000"/>
              </a:schemeClr>
            </a:outerShdw>
          </a:effectLst>
        </p:spPr>
      </p:pic>
      <p:grpSp>
        <p:nvGrpSpPr>
          <p:cNvPr id="3" name="Group 2"/>
          <p:cNvGrpSpPr/>
          <p:nvPr/>
        </p:nvGrpSpPr>
        <p:grpSpPr>
          <a:xfrm>
            <a:off x="2043086" y="2526735"/>
            <a:ext cx="8305800" cy="1673718"/>
            <a:chOff x="560919" y="2598751"/>
            <a:chExt cx="10034535" cy="202207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19" y="2755517"/>
              <a:ext cx="1706075" cy="1706074"/>
            </a:xfrm>
            <a:prstGeom prst="rect">
              <a:avLst/>
            </a:prstGeom>
            <a:effectLst>
              <a:outerShdw blurRad="139700" dist="76200" dir="10800000" algn="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411" y="2598751"/>
              <a:ext cx="1717280" cy="1717279"/>
            </a:xfrm>
            <a:prstGeom prst="rect">
              <a:avLst/>
            </a:prstGeom>
            <a:effectLst>
              <a:outerShdw blurRad="139700" dist="76200" dir="10800000" algn="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7095" y="2914756"/>
              <a:ext cx="1706075" cy="1706074"/>
            </a:xfrm>
            <a:prstGeom prst="rect">
              <a:avLst/>
            </a:prstGeom>
            <a:effectLst>
              <a:outerShdw blurRad="139700" dist="76200" dir="10800000" algn="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254" y="2598751"/>
              <a:ext cx="1706075" cy="1706074"/>
            </a:xfrm>
            <a:prstGeom prst="rect">
              <a:avLst/>
            </a:prstGeom>
            <a:effectLst>
              <a:outerShdw blurRad="139700" dist="76200" dir="10800000" algn="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733" y="2925961"/>
              <a:ext cx="1694870" cy="1694869"/>
            </a:xfrm>
            <a:prstGeom prst="rect">
              <a:avLst/>
            </a:prstGeom>
            <a:effectLst>
              <a:outerShdw blurRad="88900" dist="38100" dir="8100000" algn="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6892" y="2598751"/>
              <a:ext cx="1706075" cy="1706074"/>
            </a:xfrm>
            <a:prstGeom prst="rect">
              <a:avLst/>
            </a:prstGeom>
            <a:effectLst>
              <a:outerShdw blurRad="88900" dist="38100" dir="8100000" algn="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9379" y="2755517"/>
              <a:ext cx="1706075" cy="1706074"/>
            </a:xfrm>
            <a:prstGeom prst="rect">
              <a:avLst/>
            </a:prstGeom>
            <a:effectLst>
              <a:outerShdw blurRad="88900" dist="38100" dir="8100000" algn="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166" y="2912283"/>
              <a:ext cx="1706075" cy="1706074"/>
            </a:xfrm>
            <a:prstGeom prst="rect">
              <a:avLst/>
            </a:prstGeom>
            <a:effectLst>
              <a:outerShdw blurRad="88900" dist="38100" dir="8100000" algn="tr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31" name="Left Arrow 30"/>
          <p:cNvSpPr/>
          <p:nvPr/>
        </p:nvSpPr>
        <p:spPr>
          <a:xfrm flipH="1">
            <a:off x="2073274" y="3989992"/>
            <a:ext cx="7109590" cy="6763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Compute segmentation</a:t>
            </a:r>
            <a:endParaRPr lang="nl-BE" sz="2000" dirty="0"/>
          </a:p>
        </p:txBody>
      </p:sp>
      <p:sp>
        <p:nvSpPr>
          <p:cNvPr id="34" name="Left Arrow 33"/>
          <p:cNvSpPr/>
          <p:nvPr/>
        </p:nvSpPr>
        <p:spPr>
          <a:xfrm>
            <a:off x="2073274" y="4568149"/>
            <a:ext cx="7109590" cy="6763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Optimise</a:t>
            </a:r>
            <a:r>
              <a:rPr lang="en-US" sz="2000" dirty="0" smtClean="0"/>
              <a:t> parameters</a:t>
            </a:r>
            <a:endParaRPr lang="nl-BE" sz="2000" dirty="0"/>
          </a:p>
        </p:txBody>
      </p:sp>
      <p:sp>
        <p:nvSpPr>
          <p:cNvPr id="35" name="Rectangle 34"/>
          <p:cNvSpPr/>
          <p:nvPr/>
        </p:nvSpPr>
        <p:spPr>
          <a:xfrm>
            <a:off x="3753884" y="5148409"/>
            <a:ext cx="1375480" cy="740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Parameters layer 1</a:t>
            </a:r>
            <a:endParaRPr lang="nl-BE" sz="1600" dirty="0"/>
          </a:p>
        </p:txBody>
      </p:sp>
      <p:sp>
        <p:nvSpPr>
          <p:cNvPr id="36" name="Rectangle 35"/>
          <p:cNvSpPr/>
          <p:nvPr/>
        </p:nvSpPr>
        <p:spPr>
          <a:xfrm>
            <a:off x="5508246" y="5148409"/>
            <a:ext cx="1375480" cy="740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Parameters layer 2</a:t>
            </a:r>
            <a:endParaRPr lang="nl-BE" sz="1600" dirty="0"/>
          </a:p>
        </p:txBody>
      </p:sp>
      <p:sp>
        <p:nvSpPr>
          <p:cNvPr id="37" name="Rectangle 36"/>
          <p:cNvSpPr/>
          <p:nvPr/>
        </p:nvSpPr>
        <p:spPr>
          <a:xfrm>
            <a:off x="7262608" y="5148409"/>
            <a:ext cx="1375480" cy="740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Parameters layer 3</a:t>
            </a:r>
            <a:endParaRPr lang="nl-BE" sz="1600" dirty="0"/>
          </a:p>
        </p:txBody>
      </p:sp>
      <p:sp>
        <p:nvSpPr>
          <p:cNvPr id="5" name="Up-Down Arrow 4"/>
          <p:cNvSpPr/>
          <p:nvPr/>
        </p:nvSpPr>
        <p:spPr>
          <a:xfrm>
            <a:off x="9489638" y="4198406"/>
            <a:ext cx="304800" cy="6021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92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architectures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43</a:t>
            </a:fld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2099782"/>
            <a:ext cx="4613663" cy="1439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4453966"/>
            <a:ext cx="3910303" cy="20727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0707" y="1606886"/>
            <a:ext cx="1955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Classical CNN</a:t>
            </a:r>
            <a:endParaRPr lang="nl-BE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90707" y="3974068"/>
            <a:ext cx="1955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FCN</a:t>
            </a:r>
            <a:endParaRPr lang="nl-BE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847012" y="2774266"/>
            <a:ext cx="1955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U-Net</a:t>
            </a:r>
            <a:endParaRPr lang="nl-BE" sz="20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704012" y="3086464"/>
            <a:ext cx="4881007" cy="2735003"/>
            <a:chOff x="2127645" y="2643419"/>
            <a:chExt cx="7907736" cy="443098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431"/>
            <a:stretch/>
          </p:blipFill>
          <p:spPr>
            <a:xfrm>
              <a:off x="2127646" y="2643420"/>
              <a:ext cx="7907735" cy="308259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6"/>
            <a:stretch/>
          </p:blipFill>
          <p:spPr>
            <a:xfrm>
              <a:off x="2127645" y="2643419"/>
              <a:ext cx="6138295" cy="4430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5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CNN-based segmentation: results</a:t>
            </a:r>
            <a:endParaRPr lang="nl-BE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Quality measure: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44</a:t>
            </a:fld>
            <a:endParaRPr lang="nl-BE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971080"/>
              </p:ext>
            </p:extLst>
          </p:nvPr>
        </p:nvGraphicFramePr>
        <p:xfrm>
          <a:off x="3845742" y="4336098"/>
          <a:ext cx="4814642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6655">
                  <a:extLst>
                    <a:ext uri="{9D8B030D-6E8A-4147-A177-3AD203B41FA5}">
                      <a16:colId xmlns:a16="http://schemas.microsoft.com/office/drawing/2014/main" val="3950037178"/>
                    </a:ext>
                  </a:extLst>
                </a:gridCol>
                <a:gridCol w="1892168">
                  <a:extLst>
                    <a:ext uri="{9D8B030D-6E8A-4147-A177-3AD203B41FA5}">
                      <a16:colId xmlns:a16="http://schemas.microsoft.com/office/drawing/2014/main" val="1404387306"/>
                    </a:ext>
                  </a:extLst>
                </a:gridCol>
                <a:gridCol w="1275819">
                  <a:extLst>
                    <a:ext uri="{9D8B030D-6E8A-4147-A177-3AD203B41FA5}">
                      <a16:colId xmlns:a16="http://schemas.microsoft.com/office/drawing/2014/main" val="1369003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Mitochondria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ER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67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CNN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0.752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0.309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6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FCN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0.871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0.594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32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2D U-Net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0.877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0.614</a:t>
                      </a:r>
                      <a:endParaRPr lang="nl-B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51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3D U-Net</a:t>
                      </a:r>
                      <a:endParaRPr lang="nl-B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0.890</a:t>
                      </a:r>
                      <a:endParaRPr lang="nl-BE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0.635</a:t>
                      </a:r>
                      <a:endParaRPr lang="nl-BE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989555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79" y="1839373"/>
            <a:ext cx="1951123" cy="19511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037" y="1839373"/>
            <a:ext cx="1951123" cy="195112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11311" y="2362200"/>
            <a:ext cx="4648200" cy="1095397"/>
            <a:chOff x="2304497" y="6071868"/>
            <a:chExt cx="3479801" cy="1095397"/>
          </a:xfrm>
        </p:grpSpPr>
        <p:sp>
          <p:nvSpPr>
            <p:cNvPr id="7" name="TextBox 6"/>
            <p:cNvSpPr txBox="1"/>
            <p:nvPr/>
          </p:nvSpPr>
          <p:spPr>
            <a:xfrm>
              <a:off x="2304497" y="6336268"/>
              <a:ext cx="14277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Jaccard</a:t>
              </a:r>
              <a:r>
                <a:rPr lang="en-US" dirty="0" smtClean="0"/>
                <a:t> =</a:t>
              </a:r>
              <a:endParaRPr lang="nl-BE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7412" y="6071868"/>
              <a:ext cx="2356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Intersection(</a:t>
              </a:r>
              <a:r>
                <a:rPr lang="en-US" b="1" dirty="0" smtClean="0">
                  <a:solidFill>
                    <a:srgbClr val="0070C0"/>
                  </a:solidFill>
                </a:rPr>
                <a:t>S</a:t>
              </a:r>
              <a:r>
                <a:rPr lang="en-US" dirty="0" smtClean="0"/>
                <a:t>,</a:t>
              </a:r>
              <a:r>
                <a:rPr lang="en-US" b="1" dirty="0" smtClean="0">
                  <a:solidFill>
                    <a:srgbClr val="00B050"/>
                  </a:solidFill>
                </a:rPr>
                <a:t>GT</a:t>
              </a:r>
              <a:r>
                <a:rPr lang="en-US" dirty="0" smtClean="0"/>
                <a:t>)</a:t>
              </a:r>
              <a:endParaRPr lang="nl-B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27412" y="6524603"/>
              <a:ext cx="23568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Union(</a:t>
              </a:r>
              <a:r>
                <a:rPr lang="en-US" b="1" dirty="0" smtClean="0">
                  <a:solidFill>
                    <a:srgbClr val="0070C0"/>
                  </a:solidFill>
                </a:rPr>
                <a:t>S</a:t>
              </a:r>
              <a:r>
                <a:rPr lang="en-US" dirty="0" smtClean="0"/>
                <a:t>,</a:t>
              </a:r>
              <a:r>
                <a:rPr lang="en-US" b="1" dirty="0" smtClean="0">
                  <a:solidFill>
                    <a:srgbClr val="00B050"/>
                  </a:solidFill>
                </a:rPr>
                <a:t>GT</a:t>
              </a:r>
              <a:r>
                <a:rPr lang="en-US" dirty="0" smtClean="0"/>
                <a:t>)</a:t>
              </a:r>
              <a:endParaRPr lang="nl-BE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656012" y="6517400"/>
              <a:ext cx="1905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6663310" y="3797691"/>
            <a:ext cx="142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0.24</a:t>
            </a:r>
            <a:endParaRPr lang="nl-BE" sz="1800" dirty="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66673" y="3797691"/>
            <a:ext cx="142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2060"/>
                </a:solidFill>
              </a:rPr>
              <a:t>0.89</a:t>
            </a:r>
            <a:endParaRPr lang="nl-BE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CNN-based segmentation: disadvantages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17309" y="1701800"/>
            <a:ext cx="6267898" cy="4470400"/>
          </a:xfrm>
        </p:spPr>
        <p:txBody>
          <a:bodyPr>
            <a:normAutofit/>
          </a:bodyPr>
          <a:lstStyle/>
          <a:p>
            <a:r>
              <a:rPr lang="en-US" dirty="0" smtClean="0"/>
              <a:t>3D labels are hard to obtain, 2D labels are easier</a:t>
            </a:r>
          </a:p>
          <a:p>
            <a:endParaRPr lang="en-US" dirty="0" smtClean="0"/>
          </a:p>
          <a:p>
            <a:r>
              <a:rPr lang="en-US" dirty="0" smtClean="0"/>
              <a:t>Too much labeled data required</a:t>
            </a:r>
          </a:p>
          <a:p>
            <a:endParaRPr lang="en-US" dirty="0" smtClean="0"/>
          </a:p>
          <a:p>
            <a:r>
              <a:rPr lang="en-US" dirty="0" smtClean="0"/>
              <a:t>Networks do not </a:t>
            </a:r>
            <a:r>
              <a:rPr lang="en-US" dirty="0" err="1" smtClean="0"/>
              <a:t>generalise</a:t>
            </a:r>
            <a:r>
              <a:rPr lang="en-US" dirty="0" smtClean="0"/>
              <a:t> well to new data</a:t>
            </a:r>
            <a:endParaRPr lang="nl-B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07" y="4183062"/>
            <a:ext cx="1989138" cy="19891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4" y="4183062"/>
            <a:ext cx="1989138" cy="1989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3924" y="3782952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Scanning EM</a:t>
            </a:r>
            <a:endParaRPr lang="nl-BE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9605903" y="3782952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Transmission EM</a:t>
            </a:r>
            <a:endParaRPr lang="nl-BE" sz="2000" dirty="0"/>
          </a:p>
        </p:txBody>
      </p:sp>
      <p:sp>
        <p:nvSpPr>
          <p:cNvPr id="6" name="Right Arrow 5"/>
          <p:cNvSpPr/>
          <p:nvPr/>
        </p:nvSpPr>
        <p:spPr>
          <a:xfrm>
            <a:off x="9066212" y="44196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28" y="1145481"/>
            <a:ext cx="1138685" cy="8703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26" y="2192910"/>
            <a:ext cx="1138685" cy="8703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37" y="1148275"/>
            <a:ext cx="1138685" cy="870332"/>
          </a:xfrm>
          <a:prstGeom prst="rect">
            <a:avLst/>
          </a:prstGeom>
          <a:scene3d>
            <a:camera prst="isometricOffAxis2Left"/>
            <a:lightRig rig="threePt" dir="t"/>
          </a:scene3d>
          <a:sp3d extrusionH="762000"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142" y="2195704"/>
            <a:ext cx="1138685" cy="870332"/>
          </a:xfrm>
          <a:prstGeom prst="rect">
            <a:avLst/>
          </a:prstGeom>
          <a:scene3d>
            <a:camera prst="isometricOffAxis2Left"/>
            <a:lightRig rig="threePt" dir="t"/>
          </a:scene3d>
          <a:sp3d extrusionH="762000"/>
        </p:spPr>
      </p:pic>
    </p:spTree>
    <p:extLst>
      <p:ext uri="{BB962C8B-B14F-4D97-AF65-F5344CB8AC3E}">
        <p14:creationId xmlns:p14="http://schemas.microsoft.com/office/powerpoint/2010/main" val="121325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ensemble of 2D networks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46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22" y="1600200"/>
            <a:ext cx="9744128" cy="502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2D ensembles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47</a:t>
            </a:fld>
            <a:endParaRPr lang="nl-BE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712723"/>
              </p:ext>
            </p:extLst>
          </p:nvPr>
        </p:nvGraphicFramePr>
        <p:xfrm>
          <a:off x="8532231" y="1747043"/>
          <a:ext cx="3465852" cy="4379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84">
                  <a:extLst>
                    <a:ext uri="{9D8B030D-6E8A-4147-A177-3AD203B41FA5}">
                      <a16:colId xmlns:a16="http://schemas.microsoft.com/office/drawing/2014/main" val="1652922724"/>
                    </a:ext>
                  </a:extLst>
                </a:gridCol>
                <a:gridCol w="1294935">
                  <a:extLst>
                    <a:ext uri="{9D8B030D-6E8A-4147-A177-3AD203B41FA5}">
                      <a16:colId xmlns:a16="http://schemas.microsoft.com/office/drawing/2014/main" val="1287488920"/>
                    </a:ext>
                  </a:extLst>
                </a:gridCol>
                <a:gridCol w="1015633">
                  <a:extLst>
                    <a:ext uri="{9D8B030D-6E8A-4147-A177-3AD203B41FA5}">
                      <a16:colId xmlns:a16="http://schemas.microsoft.com/office/drawing/2014/main" val="856491410"/>
                    </a:ext>
                  </a:extLst>
                </a:gridCol>
              </a:tblGrid>
              <a:tr h="11056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Jaccard</a:t>
                      </a:r>
                      <a:endParaRPr lang="nl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Training time</a:t>
                      </a:r>
                      <a:endParaRPr lang="nl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Testing</a:t>
                      </a:r>
                      <a:r>
                        <a:rPr lang="en-US" sz="1600" baseline="0" dirty="0" smtClean="0"/>
                        <a:t> time</a:t>
                      </a:r>
                      <a:endParaRPr lang="nl-B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1008611"/>
                  </a:ext>
                </a:extLst>
              </a:tr>
              <a:tr h="111281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87.74</a:t>
                      </a:r>
                      <a:endParaRPr lang="nl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6h 1m 4s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39s</a:t>
                      </a:r>
                      <a:endParaRPr lang="nl-BE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867749"/>
                  </a:ext>
                </a:extLst>
              </a:tr>
              <a:tr h="106548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88.99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2d 7h 8m</a:t>
                      </a:r>
                      <a:endParaRPr lang="nl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5m 13s</a:t>
                      </a:r>
                      <a:endParaRPr lang="nl-B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813312"/>
                  </a:ext>
                </a:extLst>
              </a:tr>
              <a:tr h="10959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88.62</a:t>
                      </a:r>
                      <a:endParaRPr lang="nl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8h 14m 39s</a:t>
                      </a:r>
                      <a:endParaRPr lang="nl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2m 1s</a:t>
                      </a:r>
                      <a:endParaRPr lang="nl-BE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56645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56079" y="1071032"/>
            <a:ext cx="3618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Segmentation &amp; computational performance:</a:t>
            </a:r>
            <a:endParaRPr lang="nl-BE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768" y="196152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/>
              <a:t>Input + ground truth</a:t>
            </a:r>
            <a:endParaRPr lang="nl-BE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-113416" y="3193277"/>
            <a:ext cx="19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/>
              <a:t>U-Net (2D)</a:t>
            </a:r>
            <a:endParaRPr lang="nl-BE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-113416" y="4294573"/>
            <a:ext cx="19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/>
              <a:t>U-Net (3D)</a:t>
            </a:r>
            <a:endParaRPr lang="nl-BE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-113416" y="5379051"/>
            <a:ext cx="19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/>
              <a:t>Ensemble</a:t>
            </a:r>
            <a:endParaRPr lang="nl-BE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161968" y="1747045"/>
            <a:ext cx="3252907" cy="4379911"/>
            <a:chOff x="6544163" y="206182"/>
            <a:chExt cx="4876800" cy="656641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163" y="206182"/>
              <a:ext cx="4876800" cy="157162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163" y="1871113"/>
              <a:ext cx="4876800" cy="157162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163" y="3536044"/>
              <a:ext cx="4876800" cy="157162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163" y="5200975"/>
              <a:ext cx="4876800" cy="1571625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8" y="1747045"/>
            <a:ext cx="3252906" cy="1048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8" y="2857582"/>
            <a:ext cx="3252906" cy="1048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8" y="3968119"/>
            <a:ext cx="3252906" cy="1048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68" y="5078656"/>
            <a:ext cx="3252906" cy="104830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6565559" y="3465674"/>
            <a:ext cx="8382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Oval 26"/>
          <p:cNvSpPr/>
          <p:nvPr/>
        </p:nvSpPr>
        <p:spPr>
          <a:xfrm>
            <a:off x="2122805" y="3069190"/>
            <a:ext cx="838200" cy="4934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0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i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3129" cy="68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48</a:t>
            </a:fld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807561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/>
                </a:solidFill>
              </a:rPr>
              <a:t>Mitochondria segmentation result for 2D ensemble</a:t>
            </a:r>
            <a:endParaRPr lang="nl-BE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0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CNN-based segmentation: disadvantages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49</a:t>
            </a:fld>
            <a:endParaRPr lang="nl-BE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17309" y="1701800"/>
            <a:ext cx="6267898" cy="4470400"/>
          </a:xfrm>
        </p:spPr>
        <p:txBody>
          <a:bodyPr>
            <a:normAutofit/>
          </a:bodyPr>
          <a:lstStyle/>
          <a:p>
            <a:r>
              <a:rPr lang="en-US" dirty="0" smtClean="0"/>
              <a:t>3D labels are hard to obtain, 2D labels are easier</a:t>
            </a:r>
          </a:p>
          <a:p>
            <a:endParaRPr lang="en-US" dirty="0" smtClean="0"/>
          </a:p>
          <a:p>
            <a:r>
              <a:rPr lang="en-US" dirty="0" smtClean="0"/>
              <a:t>Too much labeled data required</a:t>
            </a:r>
          </a:p>
          <a:p>
            <a:endParaRPr lang="en-US" dirty="0" smtClean="0"/>
          </a:p>
          <a:p>
            <a:r>
              <a:rPr lang="en-US" dirty="0" smtClean="0"/>
              <a:t>Networks do not </a:t>
            </a:r>
            <a:r>
              <a:rPr lang="en-US" dirty="0" err="1" smtClean="0"/>
              <a:t>generalise</a:t>
            </a:r>
            <a:r>
              <a:rPr lang="en-US" dirty="0" smtClean="0"/>
              <a:t> well to new data</a:t>
            </a:r>
            <a:endParaRPr lang="nl-B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07" y="4183062"/>
            <a:ext cx="1989138" cy="19891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4" y="4183062"/>
            <a:ext cx="1989138" cy="1989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3924" y="3782952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Scanning EM</a:t>
            </a:r>
            <a:endParaRPr lang="nl-BE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9605903" y="3782952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Transmission EM</a:t>
            </a:r>
            <a:endParaRPr lang="nl-BE" sz="2000" dirty="0"/>
          </a:p>
        </p:txBody>
      </p:sp>
      <p:sp>
        <p:nvSpPr>
          <p:cNvPr id="6" name="Right Arrow 5"/>
          <p:cNvSpPr/>
          <p:nvPr/>
        </p:nvSpPr>
        <p:spPr>
          <a:xfrm>
            <a:off x="9066212" y="44196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28" y="1145481"/>
            <a:ext cx="1138685" cy="8703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26" y="2192910"/>
            <a:ext cx="1138685" cy="8703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37" y="1148275"/>
            <a:ext cx="1138685" cy="870332"/>
          </a:xfrm>
          <a:prstGeom prst="rect">
            <a:avLst/>
          </a:prstGeom>
          <a:scene3d>
            <a:camera prst="isometricOffAxis2Left"/>
            <a:lightRig rig="threePt" dir="t"/>
          </a:scene3d>
          <a:sp3d extrusionH="762000"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142" y="2195704"/>
            <a:ext cx="1138685" cy="870332"/>
          </a:xfrm>
          <a:prstGeom prst="rect">
            <a:avLst/>
          </a:prstGeom>
          <a:scene3d>
            <a:camera prst="isometricOffAxis2Left"/>
            <a:lightRig rig="threePt" dir="t"/>
          </a:scene3d>
          <a:sp3d extrusionH="762000"/>
        </p:spPr>
      </p:pic>
    </p:spTree>
    <p:extLst>
      <p:ext uri="{BB962C8B-B14F-4D97-AF65-F5344CB8AC3E}">
        <p14:creationId xmlns:p14="http://schemas.microsoft.com/office/powerpoint/2010/main" val="8172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Life science research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09" y="1701800"/>
            <a:ext cx="6891642" cy="447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Growing interest in analysis mitochondria &amp; ER:</a:t>
            </a:r>
          </a:p>
          <a:p>
            <a:r>
              <a:rPr lang="en-US" dirty="0" smtClean="0"/>
              <a:t>Alzheimer’s disease</a:t>
            </a:r>
          </a:p>
          <a:p>
            <a:r>
              <a:rPr lang="en-US" dirty="0" smtClean="0"/>
              <a:t>Parkinson’s disease</a:t>
            </a:r>
          </a:p>
          <a:p>
            <a:r>
              <a:rPr lang="en-US" dirty="0" smtClean="0"/>
              <a:t>Dementia</a:t>
            </a:r>
          </a:p>
          <a:p>
            <a:r>
              <a:rPr lang="en-US" dirty="0" smtClean="0"/>
              <a:t>Cancer</a:t>
            </a:r>
          </a:p>
          <a:p>
            <a:r>
              <a:rPr lang="en-US" dirty="0" smtClean="0"/>
              <a:t>…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5</a:t>
            </a:fld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53" y="2713326"/>
            <a:ext cx="3699102" cy="12553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31" y="4328272"/>
            <a:ext cx="3780687" cy="1594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27" y="3283904"/>
            <a:ext cx="3334947" cy="15817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2" y="598991"/>
            <a:ext cx="1562979" cy="2447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56" y="5064459"/>
            <a:ext cx="3948112" cy="13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less supervision: weak labels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50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5826" y="1579882"/>
                <a:ext cx="3836448" cy="5141594"/>
              </a:xfrm>
            </p:spPr>
            <p:txBody>
              <a:bodyPr>
                <a:normAutofit/>
              </a:bodyPr>
              <a:lstStyle/>
              <a:p>
                <a:pPr marL="86400" indent="0">
                  <a:buNone/>
                </a:pPr>
                <a:r>
                  <a:rPr lang="en-US" dirty="0" smtClean="0"/>
                  <a:t>Strong supervision: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 smtClean="0">
                    <a:sym typeface="Wingdings" panose="05000000000000000000" pitchFamily="2" charset="2"/>
                  </a:rPr>
                  <a:t> High </a:t>
                </a:r>
                <a:r>
                  <a:rPr lang="en-US" sz="2000" dirty="0" err="1" smtClean="0">
                    <a:sym typeface="Wingdings" panose="05000000000000000000" pitchFamily="2" charset="2"/>
                  </a:rPr>
                  <a:t>labour</a:t>
                </a:r>
                <a:r>
                  <a:rPr lang="en-US" sz="2000" dirty="0" smtClean="0">
                    <a:sym typeface="Wingdings" panose="05000000000000000000" pitchFamily="2" charset="2"/>
                  </a:rPr>
                  <a:t> intensity</a:t>
                </a:r>
              </a:p>
              <a:p>
                <a:pPr marL="86400" indent="0">
                  <a:buNone/>
                </a:pPr>
                <a14:m>
                  <m:oMath xmlns:m="http://schemas.openxmlformats.org/officeDocument/2006/math">
                    <m:r>
                      <a:rPr lang="nl-B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nl-BE" sz="2000" dirty="0" smtClean="0"/>
                  <a:t> 20 </a:t>
                </a:r>
                <a:r>
                  <a:rPr lang="nl-BE" sz="2000" dirty="0" err="1" smtClean="0"/>
                  <a:t>seconds</a:t>
                </a:r>
                <a:r>
                  <a:rPr lang="nl-BE" sz="2000" dirty="0" smtClean="0"/>
                  <a:t> / image</a:t>
                </a:r>
                <a:endParaRPr lang="nl-BE" sz="2000" dirty="0"/>
              </a:p>
            </p:txBody>
          </p:sp>
        </mc:Choice>
        <mc:Fallback xmlns="">
          <p:sp>
            <p:nvSpPr>
              <p:cNvPr id="7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5826" y="1579882"/>
                <a:ext cx="3836448" cy="5141594"/>
              </a:xfrm>
              <a:blipFill>
                <a:blip r:embed="rId2"/>
                <a:stretch>
                  <a:fillRect l="-636" t="-94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5106400" y="1579882"/>
                <a:ext cx="7082426" cy="52781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536400" indent="-450000" algn="l" defTabSz="4572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̶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70000" indent="-450000" algn="l" defTabSz="4572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̶"/>
                  <a:tabLst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56800" indent="-450000" algn="l" defTabSz="4572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‒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29200" indent="-550800" algn="l" defTabSz="4572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‒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62800" indent="-442800" algn="l" defTabSz="4572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̶"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76013" indent="-325092" algn="l" defTabSz="1300368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26197" indent="-325092" algn="l" defTabSz="1300368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381" indent="-325092" algn="l" defTabSz="1300368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26565" indent="-325092" algn="l" defTabSz="1300368" rtl="0" eaLnBrk="1" latinLnBrk="0" hangingPunct="1">
                  <a:lnSpc>
                    <a:spcPct val="90000"/>
                  </a:lnSpc>
                  <a:spcBef>
                    <a:spcPts val="711"/>
                  </a:spcBef>
                  <a:buFont typeface="Arial" panose="020B0604020202020204" pitchFamily="34" charset="0"/>
                  <a:buChar char="•"/>
                  <a:defRPr sz="25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6400" indent="0">
                  <a:buFont typeface="Arial" panose="020B0604020202020204" pitchFamily="34" charset="0"/>
                  <a:buNone/>
                </a:pPr>
                <a:r>
                  <a:rPr lang="en-US" sz="2400" dirty="0" smtClean="0"/>
                  <a:t>Weak supervision:</a:t>
                </a:r>
              </a:p>
              <a:p>
                <a:pPr marL="86400" indent="0">
                  <a:buNone/>
                </a:pPr>
                <a:endParaRPr lang="en-US" sz="2400" dirty="0" smtClean="0"/>
              </a:p>
              <a:p>
                <a:pPr marL="86400" indent="0">
                  <a:buNone/>
                </a:pPr>
                <a:endParaRPr lang="en-US" sz="2400" dirty="0" smtClean="0"/>
              </a:p>
              <a:p>
                <a:pPr marL="86400" indent="0">
                  <a:buNone/>
                </a:pPr>
                <a:endParaRPr lang="en-US" sz="2400" dirty="0"/>
              </a:p>
              <a:p>
                <a:pPr marL="86400" indent="0">
                  <a:buNone/>
                </a:pPr>
                <a:endParaRPr lang="en-US" sz="2400" dirty="0" smtClean="0"/>
              </a:p>
              <a:p>
                <a:pPr marL="86400" indent="0">
                  <a:buNone/>
                </a:pPr>
                <a:endParaRPr lang="en-US" sz="2400" dirty="0" smtClean="0"/>
              </a:p>
              <a:p>
                <a:pPr marL="86400" indent="0">
                  <a:buNone/>
                </a:pPr>
                <a:endParaRPr lang="en-US" sz="2400" dirty="0" smtClean="0"/>
              </a:p>
              <a:p>
                <a:pPr marL="86400" indent="0">
                  <a:buNone/>
                </a:pPr>
                <a:endParaRPr lang="en-US" sz="2400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en-US" sz="2000" dirty="0" smtClean="0">
                    <a:sym typeface="Wingdings" panose="05000000000000000000" pitchFamily="2" charset="2"/>
                  </a:rPr>
                  <a:t> Low </a:t>
                </a:r>
                <a:r>
                  <a:rPr lang="en-US" sz="2000" dirty="0" err="1" smtClean="0">
                    <a:sym typeface="Wingdings" panose="05000000000000000000" pitchFamily="2" charset="2"/>
                  </a:rPr>
                  <a:t>labour</a:t>
                </a:r>
                <a:r>
                  <a:rPr lang="en-US" sz="2000" dirty="0" smtClean="0">
                    <a:sym typeface="Wingdings" panose="05000000000000000000" pitchFamily="2" charset="2"/>
                  </a:rPr>
                  <a:t> intensity</a:t>
                </a:r>
              </a:p>
              <a:p>
                <a:pPr marL="86400" indent="0">
                  <a:buNone/>
                </a:pPr>
                <a14:m>
                  <m:oMath xmlns:m="http://schemas.openxmlformats.org/officeDocument/2006/math">
                    <m:r>
                      <a:rPr lang="nl-B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nl-BE" sz="2000" dirty="0"/>
                  <a:t> </a:t>
                </a:r>
                <a:r>
                  <a:rPr lang="nl-BE" sz="2000" dirty="0" smtClean="0"/>
                  <a:t>2 </a:t>
                </a:r>
                <a:r>
                  <a:rPr lang="nl-BE" sz="2000" dirty="0" err="1" smtClean="0"/>
                  <a:t>seconds</a:t>
                </a:r>
                <a:r>
                  <a:rPr lang="nl-BE" sz="2000" dirty="0" smtClean="0"/>
                  <a:t> / image (image-level)</a:t>
                </a:r>
              </a:p>
              <a:p>
                <a:pPr marL="86400" indent="0">
                  <a:buNone/>
                </a:pPr>
                <a14:m>
                  <m:oMath xmlns:m="http://schemas.openxmlformats.org/officeDocument/2006/math">
                    <m:r>
                      <a:rPr lang="nl-B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nl-BE" sz="2000" dirty="0"/>
                  <a:t> </a:t>
                </a:r>
                <a:r>
                  <a:rPr lang="nl-BE" sz="2000" dirty="0" smtClean="0"/>
                  <a:t>2 </a:t>
                </a:r>
                <a:r>
                  <a:rPr lang="nl-BE" sz="2000" dirty="0" err="1" smtClean="0"/>
                  <a:t>seconds</a:t>
                </a:r>
                <a:r>
                  <a:rPr lang="nl-BE" sz="2000" dirty="0" smtClean="0"/>
                  <a:t> / image (point-level)</a:t>
                </a:r>
              </a:p>
              <a:p>
                <a:pPr marL="86400" indent="0">
                  <a:buNone/>
                </a:pPr>
                <a14:m>
                  <m:oMath xmlns:m="http://schemas.openxmlformats.org/officeDocument/2006/math">
                    <m:r>
                      <a:rPr lang="nl-B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nl-BE" sz="2000" dirty="0"/>
                  <a:t> </a:t>
                </a:r>
                <a:r>
                  <a:rPr lang="nl-BE" sz="2000" dirty="0" smtClean="0"/>
                  <a:t>4 </a:t>
                </a:r>
                <a:r>
                  <a:rPr lang="nl-BE" sz="2000" dirty="0" err="1" smtClean="0"/>
                  <a:t>seconds</a:t>
                </a:r>
                <a:r>
                  <a:rPr lang="nl-BE" sz="2000" dirty="0"/>
                  <a:t> </a:t>
                </a:r>
                <a:r>
                  <a:rPr lang="nl-BE" sz="2000" dirty="0" smtClean="0"/>
                  <a:t>/ image (</a:t>
                </a:r>
                <a:r>
                  <a:rPr lang="nl-BE" sz="2000" dirty="0" err="1" smtClean="0"/>
                  <a:t>squiggle</a:t>
                </a:r>
                <a:r>
                  <a:rPr lang="nl-BE" sz="2000" dirty="0" smtClean="0"/>
                  <a:t>-level)</a:t>
                </a:r>
                <a:endParaRPr lang="nl-BE" sz="2000" dirty="0"/>
              </a:p>
              <a:p>
                <a:pPr marL="86400" indent="0">
                  <a:buNone/>
                </a:pPr>
                <a:endParaRPr lang="nl-BE" sz="2400" dirty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400" y="1579882"/>
                <a:ext cx="7082426" cy="5278118"/>
              </a:xfrm>
              <a:prstGeom prst="rect">
                <a:avLst/>
              </a:prstGeom>
              <a:blipFill>
                <a:blip r:embed="rId3"/>
                <a:stretch>
                  <a:fillRect l="-172" t="-34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2625294"/>
            <a:ext cx="1986323" cy="1986323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09" y="3057157"/>
            <a:ext cx="1986323" cy="1986323"/>
          </a:xfrm>
          <a:prstGeom prst="rect">
            <a:avLst/>
          </a:prstGeom>
          <a:ln w="38100">
            <a:solidFill>
              <a:srgbClr val="00B05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12" y="2390775"/>
            <a:ext cx="2668759" cy="26777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2412352"/>
            <a:ext cx="2636794" cy="26456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59" y="2590800"/>
            <a:ext cx="2149353" cy="2149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1813081" y="2068778"/>
            <a:ext cx="1393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Pixel-level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5532637" y="2106471"/>
            <a:ext cx="1745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Image-level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7780411" y="2106471"/>
            <a:ext cx="1463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Point-level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10112802" y="2106471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Squiggle-level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541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/>
      <p:bldP spid="15" grpId="0"/>
      <p:bldP spid="16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</a:t>
            </a:r>
            <a:r>
              <a:rPr lang="en-US" dirty="0" err="1" smtClean="0"/>
              <a:t>localisation</a:t>
            </a:r>
            <a:r>
              <a:rPr lang="en-US" dirty="0" smtClean="0"/>
              <a:t> with weak labels</a:t>
            </a:r>
            <a:endParaRPr lang="nl-B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048000"/>
            <a:ext cx="10984670" cy="25399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51</a:t>
            </a:fld>
            <a:endParaRPr lang="nl-BE"/>
          </a:p>
        </p:txBody>
      </p:sp>
      <p:sp>
        <p:nvSpPr>
          <p:cNvPr id="3" name="TextBox 2"/>
          <p:cNvSpPr txBox="1"/>
          <p:nvPr/>
        </p:nvSpPr>
        <p:spPr>
          <a:xfrm>
            <a:off x="3271858" y="2057400"/>
            <a:ext cx="2670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Activation in CNN trained on weak mitochondria labels</a:t>
            </a:r>
            <a:endParaRPr lang="nl-BE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913812" y="2057400"/>
            <a:ext cx="2670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Activation in CNN trained on weak ER labels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86192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supervised </a:t>
            </a:r>
            <a:r>
              <a:rPr lang="en-US" dirty="0" err="1" smtClean="0"/>
              <a:t>pretraining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52</a:t>
            </a:fld>
            <a:endParaRPr lang="nl-B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7309" y="1888663"/>
            <a:ext cx="4851456" cy="889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 smtClean="0"/>
              <a:t>Pretrain</a:t>
            </a:r>
            <a:r>
              <a:rPr lang="en-US" sz="2000" dirty="0" smtClean="0"/>
              <a:t> the encoder with lots of weak labels (cheap)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200400"/>
            <a:ext cx="3605503" cy="239796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72171" y="5492010"/>
            <a:ext cx="894165" cy="924666"/>
            <a:chOff x="5103812" y="2625294"/>
            <a:chExt cx="2338420" cy="24181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12" y="2625294"/>
              <a:ext cx="1986323" cy="1986323"/>
            </a:xfrm>
            <a:prstGeom prst="rect">
              <a:avLst/>
            </a:prstGeom>
            <a:ln w="38100">
              <a:solidFill>
                <a:srgbClr val="FF0000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909" y="3057157"/>
              <a:ext cx="1986323" cy="1986323"/>
            </a:xfrm>
            <a:prstGeom prst="rect">
              <a:avLst/>
            </a:prstGeom>
            <a:ln w="38100">
              <a:solidFill>
                <a:srgbClr val="00B050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0" y="3283185"/>
            <a:ext cx="759530" cy="759530"/>
          </a:xfrm>
          <a:prstGeom prst="rect">
            <a:avLst/>
          </a:prstGeom>
          <a:ln w="38100"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ounded Rectangle 12"/>
          <p:cNvSpPr/>
          <p:nvPr/>
        </p:nvSpPr>
        <p:spPr>
          <a:xfrm>
            <a:off x="1528750" y="3124200"/>
            <a:ext cx="1974862" cy="253294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Bent Arrow 13"/>
          <p:cNvSpPr/>
          <p:nvPr/>
        </p:nvSpPr>
        <p:spPr>
          <a:xfrm flipV="1">
            <a:off x="3069615" y="5581257"/>
            <a:ext cx="362601" cy="3623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997" y="3200400"/>
            <a:ext cx="3605503" cy="23979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3283185"/>
            <a:ext cx="759530" cy="759530"/>
          </a:xfrm>
          <a:prstGeom prst="rect">
            <a:avLst/>
          </a:prstGeom>
          <a:ln w="38100"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ounded Rectangle 27"/>
          <p:cNvSpPr/>
          <p:nvPr/>
        </p:nvSpPr>
        <p:spPr>
          <a:xfrm>
            <a:off x="7314541" y="3124200"/>
            <a:ext cx="3425656" cy="2532946"/>
          </a:xfrm>
          <a:prstGeom prst="roundRect">
            <a:avLst>
              <a:gd name="adj" fmla="val 12696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616" y="3283185"/>
            <a:ext cx="762396" cy="762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Right Arrow 29"/>
          <p:cNvSpPr/>
          <p:nvPr/>
        </p:nvSpPr>
        <p:spPr>
          <a:xfrm>
            <a:off x="5332412" y="4267200"/>
            <a:ext cx="636353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Content Placeholder 5"/>
          <p:cNvSpPr txBox="1">
            <a:spLocks/>
          </p:cNvSpPr>
          <p:nvPr/>
        </p:nvSpPr>
        <p:spPr>
          <a:xfrm>
            <a:off x="6272156" y="1888663"/>
            <a:ext cx="4851456" cy="889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/>
              <a:t>Finetune</a:t>
            </a:r>
            <a:r>
              <a:rPr lang="en-US" sz="2000" dirty="0" smtClean="0"/>
              <a:t> the complete network with few strong labels (expensive)</a:t>
            </a:r>
            <a:endParaRPr lang="nl-BE" sz="2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6" y="3429000"/>
            <a:ext cx="759530" cy="759530"/>
          </a:xfrm>
          <a:prstGeom prst="rect">
            <a:avLst/>
          </a:prstGeom>
          <a:ln w="38100"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77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3" grpId="0" animBg="1"/>
      <p:bldP spid="14" grpId="0" animBg="1"/>
      <p:bldP spid="28" grpId="0" animBg="1"/>
      <p:bldP spid="30" grpId="0" animBg="1"/>
      <p:bldP spid="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Weakly supervised pretraining: results</a:t>
            </a:r>
            <a:endParaRPr lang="nl-BE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Weak labels: </a:t>
            </a:r>
          </a:p>
          <a:p>
            <a:pPr lvl="1"/>
            <a:r>
              <a:rPr lang="en-US" dirty="0" smtClean="0"/>
              <a:t>0, 512, 2048 annotated images</a:t>
            </a:r>
          </a:p>
          <a:p>
            <a:pPr lvl="1"/>
            <a:r>
              <a:rPr lang="en-US" dirty="0" smtClean="0"/>
              <a:t>2 seconds / image</a:t>
            </a:r>
          </a:p>
          <a:p>
            <a:r>
              <a:rPr lang="en-US" sz="2800" dirty="0" smtClean="0"/>
              <a:t>Strong labels</a:t>
            </a:r>
          </a:p>
          <a:p>
            <a:pPr lvl="1"/>
            <a:r>
              <a:rPr lang="en-US" dirty="0" smtClean="0"/>
              <a:t>10, …, 100 annotated images</a:t>
            </a:r>
          </a:p>
          <a:p>
            <a:pPr lvl="1"/>
            <a:r>
              <a:rPr lang="en-US" dirty="0" smtClean="0"/>
              <a:t>20 seconds / image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53</a:t>
            </a:fld>
            <a:endParaRPr lang="nl-BE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38" y="1727506"/>
            <a:ext cx="5801174" cy="41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CNN-based segmentation: disadvantages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pPr/>
              <a:t>54</a:t>
            </a:fld>
            <a:endParaRPr lang="nl-BE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17309" y="1701800"/>
            <a:ext cx="6267898" cy="4470400"/>
          </a:xfrm>
        </p:spPr>
        <p:txBody>
          <a:bodyPr>
            <a:normAutofit/>
          </a:bodyPr>
          <a:lstStyle/>
          <a:p>
            <a:r>
              <a:rPr lang="en-US" dirty="0" smtClean="0"/>
              <a:t>3D labels are hard to obtain, 2D labels are easier</a:t>
            </a:r>
          </a:p>
          <a:p>
            <a:endParaRPr lang="en-US" dirty="0" smtClean="0"/>
          </a:p>
          <a:p>
            <a:r>
              <a:rPr lang="en-US" dirty="0" smtClean="0"/>
              <a:t>Too much labeled data required</a:t>
            </a:r>
          </a:p>
          <a:p>
            <a:endParaRPr lang="en-US" dirty="0" smtClean="0"/>
          </a:p>
          <a:p>
            <a:r>
              <a:rPr lang="en-US" dirty="0" smtClean="0"/>
              <a:t>Networks do not </a:t>
            </a:r>
            <a:r>
              <a:rPr lang="en-US" dirty="0" err="1" smtClean="0"/>
              <a:t>generalise</a:t>
            </a:r>
            <a:r>
              <a:rPr lang="en-US" dirty="0" smtClean="0"/>
              <a:t> well to new data</a:t>
            </a:r>
            <a:endParaRPr lang="nl-B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07" y="4183062"/>
            <a:ext cx="1989138" cy="19891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4" y="4183062"/>
            <a:ext cx="1989138" cy="1989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3924" y="3782952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Scanning EM</a:t>
            </a:r>
            <a:endParaRPr lang="nl-BE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9605903" y="3782952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Transmission EM</a:t>
            </a:r>
            <a:endParaRPr lang="nl-BE" sz="2000" dirty="0"/>
          </a:p>
        </p:txBody>
      </p:sp>
      <p:sp>
        <p:nvSpPr>
          <p:cNvPr id="6" name="Right Arrow 5"/>
          <p:cNvSpPr/>
          <p:nvPr/>
        </p:nvSpPr>
        <p:spPr>
          <a:xfrm>
            <a:off x="9066212" y="44196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28" y="1145481"/>
            <a:ext cx="1138685" cy="8703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26" y="2192910"/>
            <a:ext cx="1138685" cy="8703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37" y="1148275"/>
            <a:ext cx="1138685" cy="870332"/>
          </a:xfrm>
          <a:prstGeom prst="rect">
            <a:avLst/>
          </a:prstGeom>
          <a:scene3d>
            <a:camera prst="isometricOffAxis2Left"/>
            <a:lightRig rig="threePt" dir="t"/>
          </a:scene3d>
          <a:sp3d extrusionH="762000"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142" y="2195704"/>
            <a:ext cx="1138685" cy="870332"/>
          </a:xfrm>
          <a:prstGeom prst="rect">
            <a:avLst/>
          </a:prstGeom>
          <a:scene3d>
            <a:camera prst="isometricOffAxis2Left"/>
            <a:lightRig rig="threePt" dir="t"/>
          </a:scene3d>
          <a:sp3d extrusionH="762000"/>
        </p:spPr>
      </p:pic>
    </p:spTree>
    <p:extLst>
      <p:ext uri="{BB962C8B-B14F-4D97-AF65-F5344CB8AC3E}">
        <p14:creationId xmlns:p14="http://schemas.microsoft.com/office/powerpoint/2010/main" val="32925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new datasets?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55</a:t>
            </a:fld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1418957" y="2353346"/>
            <a:ext cx="1078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</a:t>
            </a:r>
            <a:endParaRPr lang="nl-BE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621369"/>
            <a:ext cx="3005166" cy="25653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48881" y="2642918"/>
            <a:ext cx="2741851" cy="2680535"/>
            <a:chOff x="8532812" y="2495451"/>
            <a:chExt cx="3005166" cy="293796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812" y="2868026"/>
              <a:ext cx="3005166" cy="256538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14851" y="2495451"/>
              <a:ext cx="2841088" cy="506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Reconstruction</a:t>
              </a:r>
              <a:endParaRPr lang="nl-BE" b="1" dirty="0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10000882" y="2824369"/>
            <a:ext cx="1635908" cy="2266230"/>
          </a:xfrm>
          <a:prstGeom prst="roundRect">
            <a:avLst/>
          </a:prstGeom>
          <a:solidFill>
            <a:srgbClr val="FFD200"/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High-level analysis:</a:t>
            </a:r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Counting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Volume measuring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Shape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…</a:t>
            </a:r>
          </a:p>
          <a:p>
            <a:pPr algn="ctr"/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9523413" y="3825644"/>
            <a:ext cx="552320" cy="251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9" name="Group 18"/>
          <p:cNvGrpSpPr/>
          <p:nvPr/>
        </p:nvGrpSpPr>
        <p:grpSpPr>
          <a:xfrm>
            <a:off x="3610480" y="2717667"/>
            <a:ext cx="3169732" cy="2372790"/>
            <a:chOff x="3610480" y="3917893"/>
            <a:chExt cx="3169732" cy="2372790"/>
          </a:xfrm>
        </p:grpSpPr>
        <p:sp>
          <p:nvSpPr>
            <p:cNvPr id="20" name="Rounded Rectangle 19"/>
            <p:cNvSpPr/>
            <p:nvPr/>
          </p:nvSpPr>
          <p:spPr>
            <a:xfrm>
              <a:off x="3610480" y="3917893"/>
              <a:ext cx="3169732" cy="2372790"/>
            </a:xfrm>
            <a:prstGeom prst="roundRect">
              <a:avLst/>
            </a:prstGeom>
            <a:solidFill>
              <a:srgbClr val="FFD200"/>
            </a:solidFill>
            <a:ln w="31750">
              <a:solidFill>
                <a:srgbClr val="1E64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Image segmentation</a:t>
              </a:r>
              <a:endParaRPr lang="nl-BE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905" y="4516156"/>
              <a:ext cx="772794" cy="77279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462" y="4514027"/>
              <a:ext cx="774923" cy="77492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437" y="5352502"/>
              <a:ext cx="774923" cy="77492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537" y="5354631"/>
              <a:ext cx="772794" cy="772794"/>
            </a:xfrm>
            <a:prstGeom prst="rect">
              <a:avLst/>
            </a:prstGeom>
          </p:spPr>
        </p:pic>
        <p:sp>
          <p:nvSpPr>
            <p:cNvPr id="25" name="Bent Arrow 24"/>
            <p:cNvSpPr/>
            <p:nvPr/>
          </p:nvSpPr>
          <p:spPr>
            <a:xfrm flipV="1">
              <a:off x="3890365" y="5352502"/>
              <a:ext cx="375006" cy="313083"/>
            </a:xfrm>
            <a:prstGeom prst="ben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26" name="Bent Arrow 25"/>
            <p:cNvSpPr/>
            <p:nvPr/>
          </p:nvSpPr>
          <p:spPr>
            <a:xfrm flipV="1">
              <a:off x="5358265" y="5352501"/>
              <a:ext cx="375006" cy="313083"/>
            </a:xfrm>
            <a:prstGeom prst="ben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</p:grpSp>
      <p:sp>
        <p:nvSpPr>
          <p:cNvPr id="32" name="Right Arrow 31"/>
          <p:cNvSpPr/>
          <p:nvPr/>
        </p:nvSpPr>
        <p:spPr>
          <a:xfrm>
            <a:off x="6709245" y="3837319"/>
            <a:ext cx="552320" cy="251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Right Arrow 33"/>
          <p:cNvSpPr/>
          <p:nvPr/>
        </p:nvSpPr>
        <p:spPr>
          <a:xfrm>
            <a:off x="2998301" y="3837810"/>
            <a:ext cx="552320" cy="251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0" y="2621369"/>
            <a:ext cx="2766653" cy="256538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446244" y="4077191"/>
            <a:ext cx="572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?</a:t>
            </a:r>
            <a:endParaRPr lang="nl-BE" sz="54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09689" y="4068677"/>
            <a:ext cx="572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?</a:t>
            </a:r>
            <a:endParaRPr lang="nl-BE" sz="54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90135" y="3104583"/>
            <a:ext cx="10102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rgbClr val="FF0000"/>
                </a:solidFill>
              </a:rPr>
              <a:t>?</a:t>
            </a:r>
            <a:endParaRPr lang="nl-BE" sz="1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54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0"/>
            </p:par>
          </p:childTnLst>
        </p:cTn>
      </p:par>
    </p:tnLst>
    <p:bldLst>
      <p:bldP spid="36" grpId="0"/>
      <p:bldP spid="37" grpId="0"/>
      <p:bldP spid="3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adaptation: learning from other labels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56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7454800" y="1866568"/>
            <a:ext cx="1466618" cy="1337005"/>
            <a:chOff x="10305472" y="1701468"/>
            <a:chExt cx="1466618" cy="1337005"/>
          </a:xfrm>
        </p:grpSpPr>
        <p:sp>
          <p:nvSpPr>
            <p:cNvPr id="6" name="Rectangle 5"/>
            <p:cNvSpPr/>
            <p:nvPr/>
          </p:nvSpPr>
          <p:spPr>
            <a:xfrm>
              <a:off x="10305472" y="1701468"/>
              <a:ext cx="1466618" cy="1337005"/>
            </a:xfrm>
            <a:prstGeom prst="rect">
              <a:avLst/>
            </a:prstGeom>
            <a:scene3d>
              <a:camera prst="obliqueTopLeft"/>
              <a:lightRig rig="threePt" dir="t"/>
            </a:scene3d>
            <a:sp3d extrusionH="127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dirty="0" smtClean="0"/>
                <a:t>Target data</a:t>
              </a:r>
              <a:endParaRPr lang="nl-BE" sz="1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055" y="2058848"/>
              <a:ext cx="821267" cy="82126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70581" y="1866568"/>
            <a:ext cx="3288836" cy="1337007"/>
            <a:chOff x="6121253" y="1701468"/>
            <a:chExt cx="3288836" cy="1337007"/>
          </a:xfrm>
        </p:grpSpPr>
        <p:sp>
          <p:nvSpPr>
            <p:cNvPr id="9" name="Rectangle 8"/>
            <p:cNvSpPr/>
            <p:nvPr/>
          </p:nvSpPr>
          <p:spPr>
            <a:xfrm>
              <a:off x="6121253" y="1701468"/>
              <a:ext cx="1466618" cy="1337007"/>
            </a:xfrm>
            <a:prstGeom prst="rect">
              <a:avLst/>
            </a:prstGeom>
            <a:scene3d>
              <a:camera prst="obliqueTopLeft"/>
              <a:lightRig rig="threePt" dir="t"/>
            </a:scene3d>
            <a:sp3d extrusionH="127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dirty="0" smtClean="0"/>
                <a:t>Source data</a:t>
              </a:r>
              <a:endParaRPr lang="nl-BE" sz="1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43471" y="1701468"/>
              <a:ext cx="1466618" cy="1337007"/>
            </a:xfrm>
            <a:prstGeom prst="rect">
              <a:avLst/>
            </a:prstGeom>
            <a:scene3d>
              <a:camera prst="obliqueTopLeft"/>
              <a:lightRig rig="threePt" dir="t"/>
            </a:scene3d>
            <a:sp3d extrusionH="12700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dirty="0" smtClean="0"/>
                <a:t>Source labels</a:t>
              </a:r>
              <a:endParaRPr lang="nl-BE" sz="18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6146" y="2058847"/>
              <a:ext cx="821268" cy="8212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928" y="2058847"/>
              <a:ext cx="821268" cy="821268"/>
            </a:xfrm>
            <a:prstGeom prst="rect">
              <a:avLst/>
            </a:prstGeom>
          </p:spPr>
        </p:pic>
      </p:grpSp>
      <p:sp>
        <p:nvSpPr>
          <p:cNvPr id="13" name="Rounded Rectangle 12"/>
          <p:cNvSpPr/>
          <p:nvPr/>
        </p:nvSpPr>
        <p:spPr>
          <a:xfrm>
            <a:off x="3059334" y="4495800"/>
            <a:ext cx="2958878" cy="176128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Predictive model</a:t>
            </a:r>
            <a:endParaRPr lang="nl-BE" sz="18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52413" y="4712297"/>
            <a:ext cx="1466618" cy="1644053"/>
          </a:xfrm>
          <a:prstGeom prst="rect">
            <a:avLst/>
          </a:prstGeom>
          <a:scene3d>
            <a:camera prst="obliqueTopLeft"/>
            <a:lightRig rig="threePt" dir="t"/>
          </a:scene3d>
          <a:sp3d extrusionH="12700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dirty="0" smtClean="0"/>
              <a:t>Target prediction</a:t>
            </a:r>
            <a:endParaRPr lang="nl-BE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088" y="5372334"/>
            <a:ext cx="821268" cy="821268"/>
          </a:xfrm>
          <a:prstGeom prst="rect">
            <a:avLst/>
          </a:prstGeom>
        </p:spPr>
      </p:pic>
      <p:cxnSp>
        <p:nvCxnSpPr>
          <p:cNvPr id="16" name="Elbow Connector 15"/>
          <p:cNvCxnSpPr>
            <a:stCxn id="9" idx="2"/>
            <a:endCxn id="13" idx="0"/>
          </p:cNvCxnSpPr>
          <p:nvPr/>
        </p:nvCxnSpPr>
        <p:spPr>
          <a:xfrm rot="16200000" flipH="1">
            <a:off x="3625219" y="3582245"/>
            <a:ext cx="1292225" cy="53488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2"/>
            <a:endCxn id="13" idx="0"/>
          </p:cNvCxnSpPr>
          <p:nvPr/>
        </p:nvCxnSpPr>
        <p:spPr>
          <a:xfrm rot="5400000">
            <a:off x="4536329" y="3206020"/>
            <a:ext cx="1292225" cy="128733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2"/>
            <a:endCxn id="13" idx="0"/>
          </p:cNvCxnSpPr>
          <p:nvPr/>
        </p:nvCxnSpPr>
        <p:spPr>
          <a:xfrm rot="5400000">
            <a:off x="5717328" y="2025018"/>
            <a:ext cx="1292227" cy="364933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6246812" y="5415026"/>
            <a:ext cx="738517" cy="365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1" name="Group 20"/>
          <p:cNvGrpSpPr/>
          <p:nvPr/>
        </p:nvGrpSpPr>
        <p:grpSpPr>
          <a:xfrm>
            <a:off x="3364134" y="4970770"/>
            <a:ext cx="2313997" cy="1296616"/>
            <a:chOff x="2127645" y="2643419"/>
            <a:chExt cx="7907736" cy="443098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431"/>
            <a:stretch/>
          </p:blipFill>
          <p:spPr>
            <a:xfrm>
              <a:off x="2127646" y="2643420"/>
              <a:ext cx="7907735" cy="308259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6"/>
            <a:stretch/>
          </p:blipFill>
          <p:spPr>
            <a:xfrm>
              <a:off x="2127645" y="2643419"/>
              <a:ext cx="6138295" cy="4430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383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Y-Net: reconstruction-based domain adaptive segmentation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09" y="1701800"/>
            <a:ext cx="3582562" cy="447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 a reconstruction decoder for source and target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Feature encoder finds features for source/target reconstruction and source segmentation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57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894198" y="1993656"/>
            <a:ext cx="6380465" cy="4001493"/>
            <a:chOff x="1467169" y="1824901"/>
            <a:chExt cx="14118754" cy="8854542"/>
          </a:xfrm>
        </p:grpSpPr>
        <p:sp>
          <p:nvSpPr>
            <p:cNvPr id="6" name="Rectangle 5"/>
            <p:cNvSpPr/>
            <p:nvPr/>
          </p:nvSpPr>
          <p:spPr>
            <a:xfrm>
              <a:off x="5069954" y="2652780"/>
              <a:ext cx="982899" cy="2206884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59753" y="3060776"/>
              <a:ext cx="982899" cy="1390897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049555" y="3468771"/>
              <a:ext cx="982899" cy="574903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580152" y="2198606"/>
              <a:ext cx="982899" cy="3115233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93837" y="2654165"/>
              <a:ext cx="982899" cy="2206884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484298" y="2188354"/>
              <a:ext cx="982899" cy="3115233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21695" y="3062161"/>
              <a:ext cx="982899" cy="1390897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727442" y="3221612"/>
              <a:ext cx="153925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306304" y="2864615"/>
              <a:ext cx="4481105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810983" y="2444256"/>
              <a:ext cx="749713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5400000">
              <a:off x="8056464" y="5558981"/>
              <a:ext cx="982899" cy="2206884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8068101" y="6595268"/>
              <a:ext cx="982899" cy="3115233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8056462" y="4494833"/>
              <a:ext cx="982899" cy="1390897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169" y="3908078"/>
              <a:ext cx="1851687" cy="18516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093" y="1830969"/>
              <a:ext cx="1851733" cy="185173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9265" y="8827756"/>
              <a:ext cx="1851687" cy="18516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753" y="8827710"/>
              <a:ext cx="1851733" cy="185173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7213" y="1824901"/>
              <a:ext cx="1857801" cy="185780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2658" y="3907288"/>
              <a:ext cx="1853265" cy="1853265"/>
            </a:xfrm>
            <a:prstGeom prst="rect">
              <a:avLst/>
            </a:prstGeom>
          </p:spPr>
        </p:pic>
      </p:grpSp>
      <p:sp>
        <p:nvSpPr>
          <p:cNvPr id="25" name="Right Arrow 24"/>
          <p:cNvSpPr/>
          <p:nvPr/>
        </p:nvSpPr>
        <p:spPr>
          <a:xfrm rot="1102370">
            <a:off x="5792317" y="1742925"/>
            <a:ext cx="2214299" cy="524229"/>
          </a:xfrm>
          <a:prstGeom prst="rightArrow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Feature encoder</a:t>
            </a:r>
            <a:endParaRPr lang="en-US" sz="1600" dirty="0"/>
          </a:p>
        </p:txBody>
      </p:sp>
      <p:sp>
        <p:nvSpPr>
          <p:cNvPr id="26" name="Right Arrow 25"/>
          <p:cNvSpPr/>
          <p:nvPr/>
        </p:nvSpPr>
        <p:spPr>
          <a:xfrm rot="20450256">
            <a:off x="8263634" y="1623449"/>
            <a:ext cx="2651157" cy="524229"/>
          </a:xfrm>
          <a:prstGeom prst="rightArrow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Segmentation decoder</a:t>
            </a:r>
            <a:endParaRPr lang="en-US" sz="1600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8029162" y="4577983"/>
            <a:ext cx="2651157" cy="524229"/>
          </a:xfrm>
          <a:prstGeom prst="rightArrow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Reconstruction decoder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524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Y-Net: results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58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574760" y="2134341"/>
            <a:ext cx="10162822" cy="3204420"/>
            <a:chOff x="5229737" y="4267200"/>
            <a:chExt cx="6137731" cy="19352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737" y="4267200"/>
              <a:ext cx="1935276" cy="19352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0966" y="4267200"/>
              <a:ext cx="1935276" cy="19352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2192" y="4267200"/>
              <a:ext cx="1935276" cy="1935276"/>
            </a:xfrm>
            <a:prstGeom prst="rect">
              <a:avLst/>
            </a:prstGeom>
          </p:spPr>
        </p:pic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65080"/>
              </p:ext>
            </p:extLst>
          </p:nvPr>
        </p:nvGraphicFramePr>
        <p:xfrm>
          <a:off x="574760" y="5542863"/>
          <a:ext cx="10162822" cy="79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9852">
                  <a:extLst>
                    <a:ext uri="{9D8B030D-6E8A-4147-A177-3AD203B41FA5}">
                      <a16:colId xmlns:a16="http://schemas.microsoft.com/office/drawing/2014/main" val="38657833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97344578"/>
                    </a:ext>
                  </a:extLst>
                </a:gridCol>
                <a:gridCol w="3347770">
                  <a:extLst>
                    <a:ext uri="{9D8B030D-6E8A-4147-A177-3AD203B41FA5}">
                      <a16:colId xmlns:a16="http://schemas.microsoft.com/office/drawing/2014/main" val="4123765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</a:t>
                      </a:r>
                      <a:r>
                        <a:rPr lang="en-US" sz="2000" baseline="0" dirty="0" smtClean="0"/>
                        <a:t> DA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Y-Net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03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sym typeface="Wingdings" panose="05000000000000000000" pitchFamily="2" charset="2"/>
                        </a:rPr>
                        <a:t>Jaccard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28.70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49.55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224761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7533162" y="315089"/>
            <a:ext cx="3104217" cy="1292129"/>
            <a:chOff x="574761" y="3222191"/>
            <a:chExt cx="3104217" cy="129212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622" y="3222191"/>
              <a:ext cx="1214356" cy="129212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1" y="3278122"/>
              <a:ext cx="1244857" cy="1180265"/>
            </a:xfrm>
            <a:prstGeom prst="rect">
              <a:avLst/>
            </a:prstGeom>
          </p:spPr>
        </p:pic>
        <p:sp>
          <p:nvSpPr>
            <p:cNvPr id="34" name="Right Arrow 33"/>
            <p:cNvSpPr/>
            <p:nvPr/>
          </p:nvSpPr>
          <p:spPr>
            <a:xfrm>
              <a:off x="1931020" y="3725810"/>
              <a:ext cx="485010" cy="2848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29247" y="1672676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nl-BE" dirty="0"/>
          </a:p>
        </p:txBody>
      </p:sp>
      <p:sp>
        <p:nvSpPr>
          <p:cNvPr id="35" name="TextBox 34"/>
          <p:cNvSpPr txBox="1"/>
          <p:nvPr/>
        </p:nvSpPr>
        <p:spPr>
          <a:xfrm>
            <a:off x="4451357" y="1672676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 adaptation</a:t>
            </a:r>
            <a:endParaRPr lang="nl-BE" dirty="0"/>
          </a:p>
        </p:txBody>
      </p:sp>
      <p:sp>
        <p:nvSpPr>
          <p:cNvPr id="36" name="TextBox 35"/>
          <p:cNvSpPr txBox="1"/>
          <p:nvPr/>
        </p:nvSpPr>
        <p:spPr>
          <a:xfrm>
            <a:off x="8607107" y="167267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Y-Net</a:t>
            </a:r>
            <a:endParaRPr lang="nl-BE" dirty="0"/>
          </a:p>
        </p:txBody>
      </p:sp>
      <p:sp>
        <p:nvSpPr>
          <p:cNvPr id="16" name="TextBox 15"/>
          <p:cNvSpPr txBox="1"/>
          <p:nvPr/>
        </p:nvSpPr>
        <p:spPr>
          <a:xfrm>
            <a:off x="7019605" y="-46521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Scanning EM</a:t>
            </a:r>
            <a:endParaRPr lang="nl-BE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161584" y="-46521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Transmission EM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4897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59</a:t>
            </a:fld>
            <a:endParaRPr lang="nl-BE"/>
          </a:p>
        </p:txBody>
      </p:sp>
      <p:pic>
        <p:nvPicPr>
          <p:cNvPr id="6" name="er-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3412" y="0"/>
            <a:ext cx="845726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807561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/>
                </a:solidFill>
              </a:rPr>
              <a:t>DA segmentation for the reconstruction of ER</a:t>
            </a:r>
            <a:endParaRPr lang="nl-BE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58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Visualisation</a:t>
            </a:r>
            <a:r>
              <a:rPr lang="en-US" dirty="0" smtClean="0"/>
              <a:t> of mitochondria &amp; ER is difficult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6</a:t>
            </a:fld>
            <a:endParaRPr lang="nl-BE"/>
          </a:p>
        </p:txBody>
      </p:sp>
      <p:pic>
        <p:nvPicPr>
          <p:cNvPr id="2050" name="Picture 2" descr="Mitochondria and Actin Filaments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0" r="13830"/>
          <a:stretch/>
        </p:blipFill>
        <p:spPr bwMode="auto">
          <a:xfrm>
            <a:off x="1293812" y="2286000"/>
            <a:ext cx="2667000" cy="368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itochondria and Actin Filam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0" t="31220" r="34390" b="55834"/>
          <a:stretch/>
        </p:blipFill>
        <p:spPr bwMode="auto">
          <a:xfrm>
            <a:off x="4137315" y="2286000"/>
            <a:ext cx="2723029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71811" y="5972736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Light microscopy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35" y="4491170"/>
            <a:ext cx="2726809" cy="1481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67" y="2286000"/>
            <a:ext cx="4241596" cy="36867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43490" y="5972736"/>
            <a:ext cx="3220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Electron microscopy</a:t>
            </a:r>
            <a:endParaRPr lang="nl-BE" dirty="0"/>
          </a:p>
        </p:txBody>
      </p:sp>
      <p:sp>
        <p:nvSpPr>
          <p:cNvPr id="9" name="Rectangle 8"/>
          <p:cNvSpPr/>
          <p:nvPr/>
        </p:nvSpPr>
        <p:spPr>
          <a:xfrm>
            <a:off x="2436812" y="3403600"/>
            <a:ext cx="769938" cy="5270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9258300" y="5471160"/>
            <a:ext cx="863600" cy="5015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6704012" y="5242559"/>
            <a:ext cx="2554288" cy="47938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</p:cNvCxnSpPr>
          <p:nvPr/>
        </p:nvCxnSpPr>
        <p:spPr>
          <a:xfrm flipV="1">
            <a:off x="3206750" y="3403600"/>
            <a:ext cx="1058862" cy="2635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11426" y="5972736"/>
            <a:ext cx="1015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Noise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Blur</a:t>
            </a:r>
            <a:endParaRPr lang="nl-B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7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17309" y="1701800"/>
            <a:ext cx="6403530" cy="4470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Novel image restoration techniques: recover detailed structures in 3D EM data</a:t>
            </a:r>
          </a:p>
          <a:p>
            <a:r>
              <a:rPr lang="en-US" sz="1800" dirty="0" err="1" smtClean="0"/>
              <a:t>DenoisEM</a:t>
            </a:r>
            <a:r>
              <a:rPr lang="en-US" sz="1800" dirty="0" smtClean="0"/>
              <a:t>: </a:t>
            </a:r>
            <a:r>
              <a:rPr lang="en-US" sz="1800" dirty="0" err="1" smtClean="0"/>
              <a:t>denoising</a:t>
            </a:r>
            <a:r>
              <a:rPr lang="en-US" sz="1800" dirty="0" smtClean="0"/>
              <a:t> plugin accessible to the life science community </a:t>
            </a:r>
          </a:p>
          <a:p>
            <a:r>
              <a:rPr lang="en-US" sz="1800" dirty="0" smtClean="0"/>
              <a:t>New segmentation algorithms: </a:t>
            </a:r>
            <a:r>
              <a:rPr lang="en-US" sz="1800" dirty="0" smtClean="0">
                <a:sym typeface="Wingdings" panose="05000000000000000000" pitchFamily="2" charset="2"/>
              </a:rPr>
              <a:t>less manual intervention &amp; better performance</a:t>
            </a:r>
            <a:endParaRPr lang="en-US" sz="1800" dirty="0" smtClean="0"/>
          </a:p>
          <a:p>
            <a:r>
              <a:rPr lang="en-US" sz="1800" dirty="0" smtClean="0"/>
              <a:t>Domain adaptive segmentation: </a:t>
            </a:r>
            <a:r>
              <a:rPr lang="en-US" sz="1800" dirty="0" smtClean="0">
                <a:sym typeface="Wingdings" panose="05000000000000000000" pitchFamily="2" charset="2"/>
              </a:rPr>
              <a:t>better performance on new datasets</a:t>
            </a:r>
            <a:endParaRPr lang="en-US" sz="1800" dirty="0" smtClean="0"/>
          </a:p>
          <a:p>
            <a:r>
              <a:rPr lang="en-US" sz="1800" dirty="0" smtClean="0"/>
              <a:t>International collaboration</a:t>
            </a:r>
            <a:endParaRPr lang="en-US" sz="1800" dirty="0"/>
          </a:p>
        </p:txBody>
      </p:sp>
      <p:pic>
        <p:nvPicPr>
          <p:cNvPr id="6" name="Picture 4" descr="Image result for embl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11" y="5257801"/>
            <a:ext cx="2476131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university of heidelber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19" y="5257801"/>
            <a:ext cx="203453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60</a:t>
            </a:fld>
            <a:endParaRPr lang="nl-BE"/>
          </a:p>
        </p:txBody>
      </p:sp>
      <p:grpSp>
        <p:nvGrpSpPr>
          <p:cNvPr id="3" name="Group 2"/>
          <p:cNvGrpSpPr/>
          <p:nvPr/>
        </p:nvGrpSpPr>
        <p:grpSpPr>
          <a:xfrm>
            <a:off x="6249908" y="260929"/>
            <a:ext cx="2997441" cy="1418609"/>
            <a:chOff x="7618412" y="2127803"/>
            <a:chExt cx="4064241" cy="192349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9156" y="2127803"/>
              <a:ext cx="1923497" cy="192349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412" y="2127803"/>
              <a:ext cx="1923497" cy="1923497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9371012" y="2933700"/>
              <a:ext cx="609600" cy="3013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14" name="denois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/>
          </a:blip>
          <a:stretch>
            <a:fillRect/>
          </a:stretch>
        </p:blipFill>
        <p:spPr>
          <a:xfrm>
            <a:off x="9385211" y="1295400"/>
            <a:ext cx="2599255" cy="228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375" y="4454940"/>
            <a:ext cx="2762300" cy="192359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646757" y="3581400"/>
            <a:ext cx="2548618" cy="1254540"/>
            <a:chOff x="6663952" y="3200400"/>
            <a:chExt cx="2548618" cy="1254540"/>
          </a:xfrm>
        </p:grpSpPr>
        <p:grpSp>
          <p:nvGrpSpPr>
            <p:cNvPr id="23" name="Group 22"/>
            <p:cNvGrpSpPr/>
            <p:nvPr/>
          </p:nvGrpSpPr>
          <p:grpSpPr>
            <a:xfrm>
              <a:off x="7999412" y="3200400"/>
              <a:ext cx="1213158" cy="1254540"/>
              <a:chOff x="5103812" y="2625294"/>
              <a:chExt cx="2338420" cy="2418186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3812" y="2625294"/>
                <a:ext cx="1986323" cy="1986323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909" y="3057157"/>
                <a:ext cx="1986323" cy="1986323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952" y="3200400"/>
              <a:ext cx="1030492" cy="10304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4" name="Right Arrow 23"/>
            <p:cNvSpPr/>
            <p:nvPr/>
          </p:nvSpPr>
          <p:spPr>
            <a:xfrm>
              <a:off x="7600950" y="3581400"/>
              <a:ext cx="474662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7974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 </a:t>
            </a:r>
            <a:endParaRPr lang="en-US" dirty="0"/>
          </a:p>
        </p:txBody>
      </p:sp>
      <p:pic>
        <p:nvPicPr>
          <p:cNvPr id="4" name="Logo EN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5744855"/>
            <a:ext cx="1390872" cy="1113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31" y="5952212"/>
            <a:ext cx="1104781" cy="600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26" y="5943599"/>
            <a:ext cx="1734601" cy="663231"/>
          </a:xfrm>
          <a:prstGeom prst="rect">
            <a:avLst/>
          </a:prstGeom>
        </p:spPr>
      </p:pic>
      <p:pic>
        <p:nvPicPr>
          <p:cNvPr id="7" name="Picture 4" descr="Image result for embl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279" y="5941557"/>
            <a:ext cx="1483293" cy="63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university of heidelber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15" y="5943600"/>
            <a:ext cx="1224180" cy="64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Quantitative analysis of mitochondria &amp; ER is even more difficult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7</a:t>
            </a:fld>
            <a:endParaRPr lang="nl-BE"/>
          </a:p>
        </p:txBody>
      </p:sp>
      <p:pic>
        <p:nvPicPr>
          <p:cNvPr id="3074" name="Picture 2" descr="http://remf.dartmouth.edu/Pancreas/images/18_PancreasMito20kX_9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2286000"/>
            <a:ext cx="5928569" cy="42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398884" y="3505200"/>
            <a:ext cx="4491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Measure total ER volume?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many contact points with mitochondria?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6955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Introduction to 3D electron microscopy (EM)</a:t>
            </a:r>
          </a:p>
          <a:p>
            <a:r>
              <a:rPr lang="en-US" dirty="0" smtClean="0"/>
              <a:t>Image restoration in 3D EM</a:t>
            </a:r>
          </a:p>
          <a:p>
            <a:pPr lvl="1"/>
            <a:r>
              <a:rPr lang="en-US" dirty="0" smtClean="0"/>
              <a:t>Noise &amp; blur analysis</a:t>
            </a:r>
          </a:p>
          <a:p>
            <a:pPr lvl="1"/>
            <a:r>
              <a:rPr lang="en-US" dirty="0" smtClean="0"/>
              <a:t>NLM-SC</a:t>
            </a:r>
          </a:p>
          <a:p>
            <a:pPr lvl="1"/>
            <a:r>
              <a:rPr lang="en-US" dirty="0" smtClean="0"/>
              <a:t>PV-DEC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mage restoration in practice: </a:t>
            </a:r>
            <a:r>
              <a:rPr lang="en-US" dirty="0" err="1" smtClean="0"/>
              <a:t>DenoisEM</a:t>
            </a:r>
            <a:endParaRPr lang="en-US" dirty="0" smtClean="0"/>
          </a:p>
          <a:p>
            <a:r>
              <a:rPr lang="en-US" dirty="0" smtClean="0"/>
              <a:t>Image segmentation in 3D EM</a:t>
            </a:r>
          </a:p>
          <a:p>
            <a:pPr lvl="1"/>
            <a:r>
              <a:rPr lang="en-US" dirty="0" smtClean="0"/>
              <a:t>Ensemble networks</a:t>
            </a:r>
          </a:p>
          <a:p>
            <a:pPr lvl="1"/>
            <a:r>
              <a:rPr lang="en-US" dirty="0" smtClean="0"/>
              <a:t>Towards less expert intervention: weak annotations</a:t>
            </a:r>
          </a:p>
          <a:p>
            <a:pPr lvl="1"/>
            <a:r>
              <a:rPr lang="en-US" dirty="0" smtClean="0"/>
              <a:t>Segmentation of new data: domain adaptation</a:t>
            </a:r>
          </a:p>
          <a:p>
            <a:r>
              <a:rPr lang="en-US" dirty="0" smtClean="0"/>
              <a:t>Conclusion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nl-BE" smtClean="0"/>
              <a:t>8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156" y="2127803"/>
            <a:ext cx="1923497" cy="1923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127803"/>
            <a:ext cx="1923497" cy="1923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4165600"/>
            <a:ext cx="2997441" cy="20873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9371012" y="2933700"/>
            <a:ext cx="609600" cy="301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54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2588" y="4445000"/>
            <a:ext cx="7263023" cy="19304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3D electron microscopy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900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3615</TotalTime>
  <Words>1413</Words>
  <Application>Microsoft Office PowerPoint</Application>
  <PresentationFormat>Custom</PresentationFormat>
  <Paragraphs>430</Paragraphs>
  <Slides>61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Cambria Math</vt:lpstr>
      <vt:lpstr>Century Gothic</vt:lpstr>
      <vt:lpstr>Wingdings</vt:lpstr>
      <vt:lpstr>Books 16x9</vt:lpstr>
      <vt:lpstr>Automated Segmentation of 3D Electron Microscopy Images</vt:lpstr>
      <vt:lpstr>PowerPoint Presentation</vt:lpstr>
      <vt:lpstr>Lung cells under the microscope</vt:lpstr>
      <vt:lpstr>Potential cause for lung cancer</vt:lpstr>
      <vt:lpstr>Life science research</vt:lpstr>
      <vt:lpstr>Problem statement</vt:lpstr>
      <vt:lpstr>Problem statement</vt:lpstr>
      <vt:lpstr>Outline</vt:lpstr>
      <vt:lpstr>Introduction to 3D electron microscopy</vt:lpstr>
      <vt:lpstr>The need for high resolution imaging</vt:lpstr>
      <vt:lpstr>3D EM imaging</vt:lpstr>
      <vt:lpstr>3D EM data</vt:lpstr>
      <vt:lpstr>Degradations in EM imaging</vt:lpstr>
      <vt:lpstr>Outline</vt:lpstr>
      <vt:lpstr>Image restoration in 3D EM</vt:lpstr>
      <vt:lpstr>EM image restoration: how it is currently done</vt:lpstr>
      <vt:lpstr>Non-local means (NLM)</vt:lpstr>
      <vt:lpstr>NLM: results</vt:lpstr>
      <vt:lpstr>Noise estimation</vt:lpstr>
      <vt:lpstr>Proposed method: NLM-SC</vt:lpstr>
      <vt:lpstr>Proposed method: NLM-SC</vt:lpstr>
      <vt:lpstr>Results</vt:lpstr>
      <vt:lpstr>Results</vt:lpstr>
      <vt:lpstr>Blur estimation</vt:lpstr>
      <vt:lpstr>Blur estimation</vt:lpstr>
      <vt:lpstr>Primal-variational deconvolution (PV-DEC)</vt:lpstr>
      <vt:lpstr>Primal-variational deconvolution (PV-DEC)</vt:lpstr>
      <vt:lpstr>Primal-variational deconvolution (PV-DEC)</vt:lpstr>
      <vt:lpstr>Sparsity as a prior</vt:lpstr>
      <vt:lpstr>Results</vt:lpstr>
      <vt:lpstr>Results</vt:lpstr>
      <vt:lpstr>The importance of parameters</vt:lpstr>
      <vt:lpstr>DenoisEM: introducing the human in the loop</vt:lpstr>
      <vt:lpstr>DenoisEM</vt:lpstr>
      <vt:lpstr>Outline</vt:lpstr>
      <vt:lpstr>EM Image Segmentation</vt:lpstr>
      <vt:lpstr>EM image segmentation: how it is currently done</vt:lpstr>
      <vt:lpstr>EM image segmentation: how it is currently done</vt:lpstr>
      <vt:lpstr>Classical image segmentation techniques</vt:lpstr>
      <vt:lpstr>Advanced image segmentation:  convolutional neural networks (CNNs)</vt:lpstr>
      <vt:lpstr>Advanced image segmentation:  convolutional neural networks (CNNs)</vt:lpstr>
      <vt:lpstr>Advanced image segmentation convolutional neural networks (CNNs)</vt:lpstr>
      <vt:lpstr>State-of-the-art architectures</vt:lpstr>
      <vt:lpstr>CNN-based segmentation: results</vt:lpstr>
      <vt:lpstr>CNN-based segmentation: disadvantages</vt:lpstr>
      <vt:lpstr>An ensemble of 2D networks</vt:lpstr>
      <vt:lpstr>Results: 2D ensembles</vt:lpstr>
      <vt:lpstr>PowerPoint Presentation</vt:lpstr>
      <vt:lpstr>CNN-based segmentation: disadvantages</vt:lpstr>
      <vt:lpstr>Towards less supervision: weak labels</vt:lpstr>
      <vt:lpstr>Object localisation with weak labels</vt:lpstr>
      <vt:lpstr>Weakly supervised pretraining</vt:lpstr>
      <vt:lpstr>Weakly supervised pretraining: results</vt:lpstr>
      <vt:lpstr>CNN-based segmentation: disadvantages</vt:lpstr>
      <vt:lpstr>What about new datasets? </vt:lpstr>
      <vt:lpstr>Domain adaptation: learning from other labels</vt:lpstr>
      <vt:lpstr>Y-Net: reconstruction-based domain adaptive segmentation</vt:lpstr>
      <vt:lpstr>Y-Net: results</vt:lpstr>
      <vt:lpstr>PowerPoint Presentation</vt:lpstr>
      <vt:lpstr>Conclusion</vt:lpstr>
      <vt:lpstr>Thank you! </vt:lpstr>
    </vt:vector>
  </TitlesOfParts>
  <Company>UGent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Segmentation of 3D Electron Microscopy Images</dc:title>
  <dc:creator>Joris Roels</dc:creator>
  <cp:lastModifiedBy>Joris Roels</cp:lastModifiedBy>
  <cp:revision>281</cp:revision>
  <dcterms:created xsi:type="dcterms:W3CDTF">2019-04-16T11:53:01Z</dcterms:created>
  <dcterms:modified xsi:type="dcterms:W3CDTF">2019-07-01T10:25:57Z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